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94" r:id="rId1"/>
  </p:sldMasterIdLst>
  <p:sldIdLst>
    <p:sldId id="256" r:id="rId2"/>
    <p:sldId id="257" r:id="rId3"/>
    <p:sldId id="275" r:id="rId4"/>
    <p:sldId id="276" r:id="rId5"/>
    <p:sldId id="258" r:id="rId6"/>
    <p:sldId id="277" r:id="rId7"/>
    <p:sldId id="278" r:id="rId8"/>
    <p:sldId id="259" r:id="rId9"/>
    <p:sldId id="261" r:id="rId10"/>
    <p:sldId id="262" r:id="rId11"/>
    <p:sldId id="264" r:id="rId12"/>
    <p:sldId id="265" r:id="rId13"/>
    <p:sldId id="266" r:id="rId14"/>
    <p:sldId id="267" r:id="rId15"/>
    <p:sldId id="268" r:id="rId16"/>
    <p:sldId id="269" r:id="rId17"/>
    <p:sldId id="270" r:id="rId18"/>
    <p:sldId id="271" r:id="rId19"/>
    <p:sldId id="272" r:id="rId20"/>
    <p:sldId id="287" r:id="rId21"/>
    <p:sldId id="273" r:id="rId22"/>
    <p:sldId id="274" r:id="rId23"/>
    <p:sldId id="260"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1"/>
    <p:restoredTop sz="96327"/>
  </p:normalViewPr>
  <p:slideViewPr>
    <p:cSldViewPr snapToGrid="0">
      <p:cViewPr>
        <p:scale>
          <a:sx n="132" d="100"/>
          <a:sy n="132" d="100"/>
        </p:scale>
        <p:origin x="1192" y="9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1" Type="http://schemas.openxmlformats.org/officeDocument/2006/relationships/hyperlink" Target="http://www.ets.org/toefl"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www.ets.org/toefl" TargetMode="Externa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6A72E5-2E3F-4B35-A778-8082B0957441}" type="doc">
      <dgm:prSet loTypeId="urn:microsoft.com/office/officeart/2005/8/layout/vList2" loCatId="list" qsTypeId="urn:microsoft.com/office/officeart/2005/8/quickstyle/simple1" qsCatId="simple" csTypeId="urn:microsoft.com/office/officeart/2005/8/colors/accent5_2" csCatId="accent5"/>
      <dgm:spPr/>
      <dgm:t>
        <a:bodyPr/>
        <a:lstStyle/>
        <a:p>
          <a:endParaRPr lang="en-US"/>
        </a:p>
      </dgm:t>
    </dgm:pt>
    <dgm:pt modelId="{21E00FDD-7CFD-4089-A5D5-7D55D80E7512}">
      <dgm:prSet/>
      <dgm:spPr/>
      <dgm:t>
        <a:bodyPr/>
        <a:lstStyle/>
        <a:p>
          <a:r>
            <a:rPr lang="en-US" b="0" i="0"/>
            <a:t>Step 2 — English Language Ability</a:t>
          </a:r>
          <a:endParaRPr lang="en-US"/>
        </a:p>
      </dgm:t>
    </dgm:pt>
    <dgm:pt modelId="{C85C7207-4F57-40BE-9C83-B93A628DCF7F}" type="parTrans" cxnId="{5CDA794C-0338-48F4-9B02-B5C1CBA62911}">
      <dgm:prSet/>
      <dgm:spPr/>
      <dgm:t>
        <a:bodyPr/>
        <a:lstStyle/>
        <a:p>
          <a:endParaRPr lang="en-US"/>
        </a:p>
      </dgm:t>
    </dgm:pt>
    <dgm:pt modelId="{53596D56-EBED-46FA-813C-4C86B80AD6A6}" type="sibTrans" cxnId="{5CDA794C-0338-48F4-9B02-B5C1CBA62911}">
      <dgm:prSet/>
      <dgm:spPr/>
      <dgm:t>
        <a:bodyPr/>
        <a:lstStyle/>
        <a:p>
          <a:endParaRPr lang="en-US"/>
        </a:p>
      </dgm:t>
    </dgm:pt>
    <dgm:pt modelId="{3CF428AF-D11C-43DC-B1EF-860C14DB6D1B}">
      <dgm:prSet/>
      <dgm:spPr/>
      <dgm:t>
        <a:bodyPr/>
        <a:lstStyle/>
        <a:p>
          <a:r>
            <a:rPr lang="en-US" b="0" i="0"/>
            <a:t>To complete Step 2, candidates must provide the ECFVG with proof of comprehension and ability to communicate in the English language by meeting the minimum requirements established by the ECFVG on one of the following assessment tools: the </a:t>
          </a:r>
          <a:r>
            <a:rPr lang="en-US" b="1" i="0"/>
            <a:t>TOEFL</a:t>
          </a:r>
          <a:r>
            <a:rPr lang="en-US" b="0" i="0"/>
            <a:t> internet-based test (TOEFL iBT), the </a:t>
          </a:r>
          <a:r>
            <a:rPr lang="en-US" b="1" i="0"/>
            <a:t>IELTS</a:t>
          </a:r>
          <a:r>
            <a:rPr lang="en-US" b="0" i="0"/>
            <a:t>, the </a:t>
          </a:r>
          <a:r>
            <a:rPr lang="en-US" b="1" i="0"/>
            <a:t>CAEL Assessment</a:t>
          </a:r>
          <a:r>
            <a:rPr lang="en-US" b="0" i="0"/>
            <a:t>, or </a:t>
          </a:r>
          <a:r>
            <a:rPr lang="en-US" b="1" i="0"/>
            <a:t>Waiver policy</a:t>
          </a:r>
          <a:r>
            <a:rPr lang="en-US" b="0" i="0"/>
            <a:t>. </a:t>
          </a:r>
          <a:r>
            <a:rPr lang="en-US" b="1" i="0"/>
            <a:t>Scores from multiple scores reports cannot be combined. There are no exceptions to this policy.</a:t>
          </a:r>
          <a:endParaRPr lang="en-US" dirty="0"/>
        </a:p>
      </dgm:t>
    </dgm:pt>
    <dgm:pt modelId="{576F8C0F-3717-4BD3-89CD-685BB4DBEEFE}" type="parTrans" cxnId="{7BFD40D6-1BA2-444B-A58A-ACCA6EED901A}">
      <dgm:prSet/>
      <dgm:spPr/>
      <dgm:t>
        <a:bodyPr/>
        <a:lstStyle/>
        <a:p>
          <a:endParaRPr lang="en-US"/>
        </a:p>
      </dgm:t>
    </dgm:pt>
    <dgm:pt modelId="{87EAFE28-EC83-43FC-8335-084375F20430}" type="sibTrans" cxnId="{7BFD40D6-1BA2-444B-A58A-ACCA6EED901A}">
      <dgm:prSet/>
      <dgm:spPr/>
      <dgm:t>
        <a:bodyPr/>
        <a:lstStyle/>
        <a:p>
          <a:endParaRPr lang="en-US"/>
        </a:p>
      </dgm:t>
    </dgm:pt>
    <dgm:pt modelId="{B947A8B5-AFC1-42F8-8CF6-4AE90D13C09B}">
      <dgm:prSet/>
      <dgm:spPr/>
      <dgm:t>
        <a:bodyPr/>
        <a:lstStyle/>
        <a:p>
          <a:r>
            <a:rPr lang="en-US" b="1" i="0"/>
            <a:t>TOEFL iBT</a:t>
          </a:r>
          <a:br>
            <a:rPr lang="en-US" b="0" i="0"/>
          </a:br>
          <a:r>
            <a:rPr lang="en-US" b="0" i="0"/>
            <a:t>The TOEFL iBT is offered by Educational Testing Service (ETS P.O. Box 6151, Princeton, NJ 08541; Web site: </a:t>
          </a:r>
          <a:r>
            <a:rPr lang="en-US" b="0" i="0">
              <a:hlinkClick xmlns:r="http://schemas.openxmlformats.org/officeDocument/2006/relationships" r:id="rId1"/>
            </a:rPr>
            <a:t>www.toefl.org</a:t>
          </a:r>
          <a:r>
            <a:rPr lang="en-US" b="0" i="0"/>
            <a:t>; telephone: 609-771-7100). Candidates must contact ETS for information regarding the TOEFL iBT, including dates and location of examinations, fees, and application procedures.</a:t>
          </a:r>
          <a:endParaRPr lang="en-US" dirty="0"/>
        </a:p>
      </dgm:t>
    </dgm:pt>
    <dgm:pt modelId="{B96B57F1-ABA2-4980-B7AB-A85C2B1B24CE}" type="parTrans" cxnId="{0D0370EB-E0E7-4DDB-B19F-0B42EB5172E3}">
      <dgm:prSet/>
      <dgm:spPr/>
      <dgm:t>
        <a:bodyPr/>
        <a:lstStyle/>
        <a:p>
          <a:endParaRPr lang="en-US"/>
        </a:p>
      </dgm:t>
    </dgm:pt>
    <dgm:pt modelId="{08A3C534-EF26-4E8B-B90F-C643A8F1C96D}" type="sibTrans" cxnId="{0D0370EB-E0E7-4DDB-B19F-0B42EB5172E3}">
      <dgm:prSet/>
      <dgm:spPr/>
      <dgm:t>
        <a:bodyPr/>
        <a:lstStyle/>
        <a:p>
          <a:endParaRPr lang="en-US"/>
        </a:p>
      </dgm:t>
    </dgm:pt>
    <dgm:pt modelId="{FB2C0E07-8BA8-4EB7-9D64-08B23FF914B6}">
      <dgm:prSet/>
      <dgm:spPr/>
      <dgm:t>
        <a:bodyPr/>
        <a:lstStyle/>
        <a:p>
          <a:r>
            <a:rPr lang="en-US" b="0" i="0"/>
            <a:t>For ECFVG program purposes, candidates choosing to take the TOEFL iBT </a:t>
          </a:r>
          <a:r>
            <a:rPr lang="en-US" b="1" i="0"/>
            <a:t>MUST</a:t>
          </a:r>
          <a:r>
            <a:rPr lang="en-US" b="0" i="0"/>
            <a:t> take each subsection of the TOEFL iBT. The minimum required scores on the TOEFL iBT are </a:t>
          </a:r>
          <a:r>
            <a:rPr lang="en-US" b="1" i="0"/>
            <a:t>25 in listening, 22 in writing, 22 in speaking, and 23 in reading</a:t>
          </a:r>
          <a:r>
            <a:rPr lang="en-US" b="0" i="0"/>
            <a:t>; no minimum overall score is required. The ECFVG requires original score reports directly from ETS. All candidates MUST pass all sections of the TOEFL iBT in a single examination administration.</a:t>
          </a:r>
          <a:endParaRPr lang="en-US"/>
        </a:p>
      </dgm:t>
    </dgm:pt>
    <dgm:pt modelId="{681DF2BB-7E6D-46B4-A540-329CCF14CB9F}" type="parTrans" cxnId="{6D63CF51-3A72-4DF1-BA56-42994806288A}">
      <dgm:prSet/>
      <dgm:spPr/>
      <dgm:t>
        <a:bodyPr/>
        <a:lstStyle/>
        <a:p>
          <a:endParaRPr lang="en-US"/>
        </a:p>
      </dgm:t>
    </dgm:pt>
    <dgm:pt modelId="{8CE64CBB-2635-40C3-BDF6-6F9F35A88B0A}" type="sibTrans" cxnId="{6D63CF51-3A72-4DF1-BA56-42994806288A}">
      <dgm:prSet/>
      <dgm:spPr/>
      <dgm:t>
        <a:bodyPr/>
        <a:lstStyle/>
        <a:p>
          <a:endParaRPr lang="en-US"/>
        </a:p>
      </dgm:t>
    </dgm:pt>
    <dgm:pt modelId="{687BCDF9-90B1-EA42-B303-7984F782B8DE}" type="pres">
      <dgm:prSet presAssocID="{1C6A72E5-2E3F-4B35-A778-8082B0957441}" presName="linear" presStyleCnt="0">
        <dgm:presLayoutVars>
          <dgm:animLvl val="lvl"/>
          <dgm:resizeHandles val="exact"/>
        </dgm:presLayoutVars>
      </dgm:prSet>
      <dgm:spPr/>
    </dgm:pt>
    <dgm:pt modelId="{6549AF75-E247-D64D-968A-65A6EBA875FD}" type="pres">
      <dgm:prSet presAssocID="{21E00FDD-7CFD-4089-A5D5-7D55D80E7512}" presName="parentText" presStyleLbl="node1" presStyleIdx="0" presStyleCnt="4">
        <dgm:presLayoutVars>
          <dgm:chMax val="0"/>
          <dgm:bulletEnabled val="1"/>
        </dgm:presLayoutVars>
      </dgm:prSet>
      <dgm:spPr/>
    </dgm:pt>
    <dgm:pt modelId="{B5249EA9-3096-A14D-976A-57A42CFD7A27}" type="pres">
      <dgm:prSet presAssocID="{53596D56-EBED-46FA-813C-4C86B80AD6A6}" presName="spacer" presStyleCnt="0"/>
      <dgm:spPr/>
    </dgm:pt>
    <dgm:pt modelId="{51415DA3-262E-D542-9998-26F3DE9561E9}" type="pres">
      <dgm:prSet presAssocID="{3CF428AF-D11C-43DC-B1EF-860C14DB6D1B}" presName="parentText" presStyleLbl="node1" presStyleIdx="1" presStyleCnt="4">
        <dgm:presLayoutVars>
          <dgm:chMax val="0"/>
          <dgm:bulletEnabled val="1"/>
        </dgm:presLayoutVars>
      </dgm:prSet>
      <dgm:spPr/>
    </dgm:pt>
    <dgm:pt modelId="{DBDBE1D4-8369-6E46-BB28-DBD9CB7420C3}" type="pres">
      <dgm:prSet presAssocID="{87EAFE28-EC83-43FC-8335-084375F20430}" presName="spacer" presStyleCnt="0"/>
      <dgm:spPr/>
    </dgm:pt>
    <dgm:pt modelId="{C9859029-1A76-FE49-A98D-FD43825E3BA1}" type="pres">
      <dgm:prSet presAssocID="{B947A8B5-AFC1-42F8-8CF6-4AE90D13C09B}" presName="parentText" presStyleLbl="node1" presStyleIdx="2" presStyleCnt="4">
        <dgm:presLayoutVars>
          <dgm:chMax val="0"/>
          <dgm:bulletEnabled val="1"/>
        </dgm:presLayoutVars>
      </dgm:prSet>
      <dgm:spPr/>
    </dgm:pt>
    <dgm:pt modelId="{E62F1789-2E3D-2449-9B0A-FDB9080EB982}" type="pres">
      <dgm:prSet presAssocID="{08A3C534-EF26-4E8B-B90F-C643A8F1C96D}" presName="spacer" presStyleCnt="0"/>
      <dgm:spPr/>
    </dgm:pt>
    <dgm:pt modelId="{2106A656-619A-1E45-A818-1E2923048377}" type="pres">
      <dgm:prSet presAssocID="{FB2C0E07-8BA8-4EB7-9D64-08B23FF914B6}" presName="parentText" presStyleLbl="node1" presStyleIdx="3" presStyleCnt="4">
        <dgm:presLayoutVars>
          <dgm:chMax val="0"/>
          <dgm:bulletEnabled val="1"/>
        </dgm:presLayoutVars>
      </dgm:prSet>
      <dgm:spPr/>
    </dgm:pt>
  </dgm:ptLst>
  <dgm:cxnLst>
    <dgm:cxn modelId="{76908409-142E-374A-84D8-319756D5D67C}" type="presOf" srcId="{3CF428AF-D11C-43DC-B1EF-860C14DB6D1B}" destId="{51415DA3-262E-D542-9998-26F3DE9561E9}" srcOrd="0" destOrd="0" presId="urn:microsoft.com/office/officeart/2005/8/layout/vList2"/>
    <dgm:cxn modelId="{4A5A8442-3065-A74D-B8C7-D4C42A1F34B3}" type="presOf" srcId="{B947A8B5-AFC1-42F8-8CF6-4AE90D13C09B}" destId="{C9859029-1A76-FE49-A98D-FD43825E3BA1}" srcOrd="0" destOrd="0" presId="urn:microsoft.com/office/officeart/2005/8/layout/vList2"/>
    <dgm:cxn modelId="{5CDA794C-0338-48F4-9B02-B5C1CBA62911}" srcId="{1C6A72E5-2E3F-4B35-A778-8082B0957441}" destId="{21E00FDD-7CFD-4089-A5D5-7D55D80E7512}" srcOrd="0" destOrd="0" parTransId="{C85C7207-4F57-40BE-9C83-B93A628DCF7F}" sibTransId="{53596D56-EBED-46FA-813C-4C86B80AD6A6}"/>
    <dgm:cxn modelId="{6D63CF51-3A72-4DF1-BA56-42994806288A}" srcId="{1C6A72E5-2E3F-4B35-A778-8082B0957441}" destId="{FB2C0E07-8BA8-4EB7-9D64-08B23FF914B6}" srcOrd="3" destOrd="0" parTransId="{681DF2BB-7E6D-46B4-A540-329CCF14CB9F}" sibTransId="{8CE64CBB-2635-40C3-BDF6-6F9F35A88B0A}"/>
    <dgm:cxn modelId="{B4D136AA-374C-C341-97D2-7C8DE7D7212B}" type="presOf" srcId="{FB2C0E07-8BA8-4EB7-9D64-08B23FF914B6}" destId="{2106A656-619A-1E45-A818-1E2923048377}" srcOrd="0" destOrd="0" presId="urn:microsoft.com/office/officeart/2005/8/layout/vList2"/>
    <dgm:cxn modelId="{75BF8BC0-97CC-5B41-9E78-52908106C603}" type="presOf" srcId="{1C6A72E5-2E3F-4B35-A778-8082B0957441}" destId="{687BCDF9-90B1-EA42-B303-7984F782B8DE}" srcOrd="0" destOrd="0" presId="urn:microsoft.com/office/officeart/2005/8/layout/vList2"/>
    <dgm:cxn modelId="{4A373ACA-75DA-C448-93A2-1915FFFEE285}" type="presOf" srcId="{21E00FDD-7CFD-4089-A5D5-7D55D80E7512}" destId="{6549AF75-E247-D64D-968A-65A6EBA875FD}" srcOrd="0" destOrd="0" presId="urn:microsoft.com/office/officeart/2005/8/layout/vList2"/>
    <dgm:cxn modelId="{7BFD40D6-1BA2-444B-A58A-ACCA6EED901A}" srcId="{1C6A72E5-2E3F-4B35-A778-8082B0957441}" destId="{3CF428AF-D11C-43DC-B1EF-860C14DB6D1B}" srcOrd="1" destOrd="0" parTransId="{576F8C0F-3717-4BD3-89CD-685BB4DBEEFE}" sibTransId="{87EAFE28-EC83-43FC-8335-084375F20430}"/>
    <dgm:cxn modelId="{0D0370EB-E0E7-4DDB-B19F-0B42EB5172E3}" srcId="{1C6A72E5-2E3F-4B35-A778-8082B0957441}" destId="{B947A8B5-AFC1-42F8-8CF6-4AE90D13C09B}" srcOrd="2" destOrd="0" parTransId="{B96B57F1-ABA2-4980-B7AB-A85C2B1B24CE}" sibTransId="{08A3C534-EF26-4E8B-B90F-C643A8F1C96D}"/>
    <dgm:cxn modelId="{2AD54B55-9B9D-074D-A68E-EC5C95C96299}" type="presParOf" srcId="{687BCDF9-90B1-EA42-B303-7984F782B8DE}" destId="{6549AF75-E247-D64D-968A-65A6EBA875FD}" srcOrd="0" destOrd="0" presId="urn:microsoft.com/office/officeart/2005/8/layout/vList2"/>
    <dgm:cxn modelId="{EA9D46A5-C4D6-7044-BB6F-DEBBBF1C4032}" type="presParOf" srcId="{687BCDF9-90B1-EA42-B303-7984F782B8DE}" destId="{B5249EA9-3096-A14D-976A-57A42CFD7A27}" srcOrd="1" destOrd="0" presId="urn:microsoft.com/office/officeart/2005/8/layout/vList2"/>
    <dgm:cxn modelId="{B571D281-C46F-A741-9D2F-6DFBF77CEEEB}" type="presParOf" srcId="{687BCDF9-90B1-EA42-B303-7984F782B8DE}" destId="{51415DA3-262E-D542-9998-26F3DE9561E9}" srcOrd="2" destOrd="0" presId="urn:microsoft.com/office/officeart/2005/8/layout/vList2"/>
    <dgm:cxn modelId="{BBCCF420-996A-7B47-BE57-C9405A8EE101}" type="presParOf" srcId="{687BCDF9-90B1-EA42-B303-7984F782B8DE}" destId="{DBDBE1D4-8369-6E46-BB28-DBD9CB7420C3}" srcOrd="3" destOrd="0" presId="urn:microsoft.com/office/officeart/2005/8/layout/vList2"/>
    <dgm:cxn modelId="{8A7A5536-634C-034C-A8EA-001492A78813}" type="presParOf" srcId="{687BCDF9-90B1-EA42-B303-7984F782B8DE}" destId="{C9859029-1A76-FE49-A98D-FD43825E3BA1}" srcOrd="4" destOrd="0" presId="urn:microsoft.com/office/officeart/2005/8/layout/vList2"/>
    <dgm:cxn modelId="{3554234C-2849-034E-B0C0-396531861C14}" type="presParOf" srcId="{687BCDF9-90B1-EA42-B303-7984F782B8DE}" destId="{E62F1789-2E3D-2449-9B0A-FDB9080EB982}" srcOrd="5" destOrd="0" presId="urn:microsoft.com/office/officeart/2005/8/layout/vList2"/>
    <dgm:cxn modelId="{7258A353-1414-634C-8AEB-7A8AAA0D8377}" type="presParOf" srcId="{687BCDF9-90B1-EA42-B303-7984F782B8DE}" destId="{2106A656-619A-1E45-A818-1E292304837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49AF75-E247-D64D-968A-65A6EBA875FD}">
      <dsp:nvSpPr>
        <dsp:cNvPr id="0" name=""/>
        <dsp:cNvSpPr/>
      </dsp:nvSpPr>
      <dsp:spPr>
        <a:xfrm>
          <a:off x="0" y="21546"/>
          <a:ext cx="9720262" cy="962507"/>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0" kern="1200"/>
            <a:t>Step 2 — English Language Ability</a:t>
          </a:r>
          <a:endParaRPr lang="en-US" sz="1500" kern="1200"/>
        </a:p>
      </dsp:txBody>
      <dsp:txXfrm>
        <a:off x="46986" y="68532"/>
        <a:ext cx="9626290" cy="868535"/>
      </dsp:txXfrm>
    </dsp:sp>
    <dsp:sp modelId="{51415DA3-262E-D542-9998-26F3DE9561E9}">
      <dsp:nvSpPr>
        <dsp:cNvPr id="0" name=""/>
        <dsp:cNvSpPr/>
      </dsp:nvSpPr>
      <dsp:spPr>
        <a:xfrm>
          <a:off x="0" y="1027254"/>
          <a:ext cx="9720262" cy="962507"/>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0" kern="1200"/>
            <a:t>To complete Step 2, candidates must provide the ECFVG with proof of comprehension and ability to communicate in the English language by meeting the minimum requirements established by the ECFVG on one of the following assessment tools: the </a:t>
          </a:r>
          <a:r>
            <a:rPr lang="en-US" sz="1500" b="1" i="0" kern="1200"/>
            <a:t>TOEFL</a:t>
          </a:r>
          <a:r>
            <a:rPr lang="en-US" sz="1500" b="0" i="0" kern="1200"/>
            <a:t> internet-based test (TOEFL iBT), the </a:t>
          </a:r>
          <a:r>
            <a:rPr lang="en-US" sz="1500" b="1" i="0" kern="1200"/>
            <a:t>IELTS</a:t>
          </a:r>
          <a:r>
            <a:rPr lang="en-US" sz="1500" b="0" i="0" kern="1200"/>
            <a:t>, the </a:t>
          </a:r>
          <a:r>
            <a:rPr lang="en-US" sz="1500" b="1" i="0" kern="1200"/>
            <a:t>CAEL Assessment</a:t>
          </a:r>
          <a:r>
            <a:rPr lang="en-US" sz="1500" b="0" i="0" kern="1200"/>
            <a:t>, or </a:t>
          </a:r>
          <a:r>
            <a:rPr lang="en-US" sz="1500" b="1" i="0" kern="1200"/>
            <a:t>Waiver policy</a:t>
          </a:r>
          <a:r>
            <a:rPr lang="en-US" sz="1500" b="0" i="0" kern="1200"/>
            <a:t>. </a:t>
          </a:r>
          <a:r>
            <a:rPr lang="en-US" sz="1500" b="1" i="0" kern="1200"/>
            <a:t>Scores from multiple scores reports cannot be combined. There are no exceptions to this policy.</a:t>
          </a:r>
          <a:endParaRPr lang="en-US" sz="1500" kern="1200" dirty="0"/>
        </a:p>
      </dsp:txBody>
      <dsp:txXfrm>
        <a:off x="46986" y="1074240"/>
        <a:ext cx="9626290" cy="868535"/>
      </dsp:txXfrm>
    </dsp:sp>
    <dsp:sp modelId="{C9859029-1A76-FE49-A98D-FD43825E3BA1}">
      <dsp:nvSpPr>
        <dsp:cNvPr id="0" name=""/>
        <dsp:cNvSpPr/>
      </dsp:nvSpPr>
      <dsp:spPr>
        <a:xfrm>
          <a:off x="0" y="2032962"/>
          <a:ext cx="9720262" cy="962507"/>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i="0" kern="1200"/>
            <a:t>TOEFL iBT</a:t>
          </a:r>
          <a:br>
            <a:rPr lang="en-US" sz="1500" b="0" i="0" kern="1200"/>
          </a:br>
          <a:r>
            <a:rPr lang="en-US" sz="1500" b="0" i="0" kern="1200"/>
            <a:t>The TOEFL iBT is offered by Educational Testing Service (ETS P.O. Box 6151, Princeton, NJ 08541; Web site: </a:t>
          </a:r>
          <a:r>
            <a:rPr lang="en-US" sz="1500" b="0" i="0" kern="1200">
              <a:hlinkClick xmlns:r="http://schemas.openxmlformats.org/officeDocument/2006/relationships" r:id="rId1"/>
            </a:rPr>
            <a:t>www.toefl.org</a:t>
          </a:r>
          <a:r>
            <a:rPr lang="en-US" sz="1500" b="0" i="0" kern="1200"/>
            <a:t>; telephone: 609-771-7100). Candidates must contact ETS for information regarding the TOEFL iBT, including dates and location of examinations, fees, and application procedures.</a:t>
          </a:r>
          <a:endParaRPr lang="en-US" sz="1500" kern="1200" dirty="0"/>
        </a:p>
      </dsp:txBody>
      <dsp:txXfrm>
        <a:off x="46986" y="2079948"/>
        <a:ext cx="9626290" cy="868535"/>
      </dsp:txXfrm>
    </dsp:sp>
    <dsp:sp modelId="{2106A656-619A-1E45-A818-1E2923048377}">
      <dsp:nvSpPr>
        <dsp:cNvPr id="0" name=""/>
        <dsp:cNvSpPr/>
      </dsp:nvSpPr>
      <dsp:spPr>
        <a:xfrm>
          <a:off x="0" y="3038670"/>
          <a:ext cx="9720262" cy="962507"/>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0" kern="1200"/>
            <a:t>For ECFVG program purposes, candidates choosing to take the TOEFL iBT </a:t>
          </a:r>
          <a:r>
            <a:rPr lang="en-US" sz="1500" b="1" i="0" kern="1200"/>
            <a:t>MUST</a:t>
          </a:r>
          <a:r>
            <a:rPr lang="en-US" sz="1500" b="0" i="0" kern="1200"/>
            <a:t> take each subsection of the TOEFL iBT. The minimum required scores on the TOEFL iBT are </a:t>
          </a:r>
          <a:r>
            <a:rPr lang="en-US" sz="1500" b="1" i="0" kern="1200"/>
            <a:t>25 in listening, 22 in writing, 22 in speaking, and 23 in reading</a:t>
          </a:r>
          <a:r>
            <a:rPr lang="en-US" sz="1500" b="0" i="0" kern="1200"/>
            <a:t>; no minimum overall score is required. The ECFVG requires original score reports directly from ETS. All candidates MUST pass all sections of the TOEFL iBT in a single examination administration.</a:t>
          </a:r>
          <a:endParaRPr lang="en-US" sz="1500" kern="1200"/>
        </a:p>
      </dsp:txBody>
      <dsp:txXfrm>
        <a:off x="46986" y="3085656"/>
        <a:ext cx="9626290" cy="86853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8A87A34-81AB-432B-8DAE-1953F412C126}" type="datetimeFigureOut">
              <a:rPr lang="en-US" smtClean="0"/>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8262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4698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483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8025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34085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7474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30238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5578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891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0765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39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8A87A34-81AB-432B-8DAE-1953F412C126}" type="datetimeFigureOut">
              <a:rPr lang="en-US" smtClean="0"/>
              <a:pPr/>
              <a:t>6/9/23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D22F896-40B5-4ADD-8801-0D06FADFA095}" type="slidenum">
              <a:rPr lang="en-US" smtClean="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47586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vma.org/education/ecfvg/ecfvg-clinical-proficiency-examination-candidate-bulletin#cpe-fees" TargetMode="External"/><Relationship Id="rId2" Type="http://schemas.openxmlformats.org/officeDocument/2006/relationships/hyperlink" Target="https://www.avma.org/education/ecfvg/ecfvg-basic-and-clinical-sciences-examination-candidate-bulletin#fe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cva.net/navl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prometric.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avma.org/sites/default/files/2023-05/Surgical_Experience_Documentation_5-4-23.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canadianveterinarians.net/" TargetMode="External"/><Relationship Id="rId2" Type="http://schemas.openxmlformats.org/officeDocument/2006/relationships/hyperlink" Target="https://www.avma.org/education/ecfvg/ecfvg-clinical-proficiency-examination-candidate-bulleti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avma.org/sites/default/files/2022-11/CPE-MOA-2023.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ECFVG@avma.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cfvg.avma.org/ECFVG/AVMACertificationMain.aspx?_gl=1*1tc7fku*_ga*MTAwNDI1Njg0OC4xNjg0NTc3MTA3*_ga_L7SBEK6H36*MTY4NDY2NzM3MC4zLjEuMTY4NDY3MTg0Ni4wLjAuMA.." TargetMode="External"/><Relationship Id="rId2" Type="http://schemas.openxmlformats.org/officeDocument/2006/relationships/hyperlink" Target="http://ecfvg.avma.org/ECFVG/AVMACertificationMain.aspx?_gl=1*1oqbhrv*_ga*MTAwNDI1Njg0OC4xNjg0NTc3MTA3*_ga_L7SBEK6H36*MTY4NDY2NzM3MC4zLjEuMTY4NDY3MTk4Mi4wLjAuMA.." TargetMode="External"/><Relationship Id="rId1" Type="http://schemas.openxmlformats.org/officeDocument/2006/relationships/slideLayout" Target="../slideLayouts/slideLayout2.xml"/><Relationship Id="rId4" Type="http://schemas.openxmlformats.org/officeDocument/2006/relationships/hyperlink" Target="https://www.avma.org/education/ecfvg/directory-avma-listed-veterinary-colleges-world"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avma.org/education/ecfvg/ecfvg-policies-and-procedures/ecfvg-policies-and-procedures-ecfvg-appeal-proces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vma.org/ProfessionalDevelopment/Education/Foreign/Documents/ecfvg_appendix1.pdf" TargetMode="External"/><Relationship Id="rId2" Type="http://schemas.openxmlformats.org/officeDocument/2006/relationships/hyperlink" Target="https://ecfvg.avma.org/ecfvg/AVMACertificationMain.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hyperlink" Target="https://www.avma.org/education/ecfvg/time-between-ecfvg-certification-program-steps" TargetMode="External"/><Relationship Id="rId2" Type="http://schemas.openxmlformats.org/officeDocument/2006/relationships/hyperlink" Target="http://www.ielts.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0A8346-B77E-3D35-9513-CE4CAD463883}"/>
              </a:ext>
            </a:extLst>
          </p:cNvPr>
          <p:cNvSpPr>
            <a:spLocks noGrp="1"/>
          </p:cNvSpPr>
          <p:nvPr>
            <p:ph type="ctrTitle"/>
          </p:nvPr>
        </p:nvSpPr>
        <p:spPr>
          <a:xfrm>
            <a:off x="4713224" y="1105351"/>
            <a:ext cx="6353967" cy="3023981"/>
          </a:xfrm>
        </p:spPr>
        <p:txBody>
          <a:bodyPr anchor="b">
            <a:normAutofit/>
          </a:bodyPr>
          <a:lstStyle/>
          <a:p>
            <a:pPr algn="l"/>
            <a:r>
              <a:rPr lang="en-US" sz="4400" dirty="0">
                <a:solidFill>
                  <a:srgbClr val="FFFFFF"/>
                </a:solidFill>
                <a:latin typeface="ACADEMY ENGRAVED LET PLAIN:1.0" panose="02000000000000000000" pitchFamily="2" charset="0"/>
              </a:rPr>
              <a:t>Information on registration in </a:t>
            </a:r>
            <a:r>
              <a:rPr lang="en-US" sz="4400" dirty="0" err="1">
                <a:solidFill>
                  <a:srgbClr val="FFFFFF"/>
                </a:solidFill>
                <a:latin typeface="ACADEMY ENGRAVED LET PLAIN:1.0" panose="02000000000000000000" pitchFamily="2" charset="0"/>
              </a:rPr>
              <a:t>avma</a:t>
            </a:r>
            <a:r>
              <a:rPr lang="en-US" sz="4400" dirty="0">
                <a:solidFill>
                  <a:srgbClr val="FFFFFF"/>
                </a:solidFill>
                <a:latin typeface="ACADEMY ENGRAVED LET PLAIN:1.0" panose="02000000000000000000" pitchFamily="2" charset="0"/>
              </a:rPr>
              <a:t> and </a:t>
            </a:r>
            <a:r>
              <a:rPr lang="en-US" sz="4400" dirty="0" err="1">
                <a:solidFill>
                  <a:srgbClr val="FFFFFF"/>
                </a:solidFill>
                <a:latin typeface="ACADEMY ENGRAVED LET PLAIN:1.0" panose="02000000000000000000" pitchFamily="2" charset="0"/>
              </a:rPr>
              <a:t>bcse</a:t>
            </a:r>
            <a:endParaRPr lang="en-US" sz="4400" dirty="0">
              <a:solidFill>
                <a:srgbClr val="FFFFFF"/>
              </a:solidFill>
              <a:latin typeface="ACADEMY ENGRAVED LET PLAIN:1.0" panose="02000000000000000000" pitchFamily="2" charset="0"/>
            </a:endParaRPr>
          </a:p>
        </p:txBody>
      </p:sp>
      <p:sp>
        <p:nvSpPr>
          <p:cNvPr id="3" name="Subtitle 2">
            <a:extLst>
              <a:ext uri="{FF2B5EF4-FFF2-40B4-BE49-F238E27FC236}">
                <a16:creationId xmlns:a16="http://schemas.microsoft.com/office/drawing/2014/main" id="{872CA8C6-383A-4E1D-73CC-D8EF2828C778}"/>
              </a:ext>
            </a:extLst>
          </p:cNvPr>
          <p:cNvSpPr>
            <a:spLocks noGrp="1"/>
          </p:cNvSpPr>
          <p:nvPr>
            <p:ph type="subTitle" idx="1"/>
          </p:nvPr>
        </p:nvSpPr>
        <p:spPr>
          <a:xfrm>
            <a:off x="4713224" y="4297556"/>
            <a:ext cx="6353968" cy="1433391"/>
          </a:xfrm>
        </p:spPr>
        <p:txBody>
          <a:bodyPr anchor="t">
            <a:normAutofit/>
          </a:bodyPr>
          <a:lstStyle/>
          <a:p>
            <a:endParaRPr lang="en-US" dirty="0">
              <a:solidFill>
                <a:srgbClr val="FFFFFF"/>
              </a:solidFill>
            </a:endParaRPr>
          </a:p>
        </p:txBody>
      </p:sp>
      <p:cxnSp>
        <p:nvCxnSpPr>
          <p:cNvPr id="14" name="Straight Connector 13">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108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43E54-A2CA-1BC0-EE26-FBD7DCE5296D}"/>
              </a:ext>
            </a:extLst>
          </p:cNvPr>
          <p:cNvSpPr>
            <a:spLocks noGrp="1"/>
          </p:cNvSpPr>
          <p:nvPr>
            <p:ph type="title"/>
          </p:nvPr>
        </p:nvSpPr>
        <p:spPr>
          <a:xfrm>
            <a:off x="1066800" y="731520"/>
            <a:ext cx="10058400" cy="1371600"/>
          </a:xfrm>
        </p:spPr>
        <p:txBody>
          <a:bodyPr>
            <a:normAutofit fontScale="90000"/>
          </a:bodyPr>
          <a:lstStyle/>
          <a:p>
            <a:r>
              <a:rPr lang="en-US" b="1" i="0" u="none" strike="noStrike" dirty="0">
                <a:solidFill>
                  <a:srgbClr val="2F3538"/>
                </a:solidFill>
                <a:effectLst/>
                <a:latin typeface="+mn-lt"/>
              </a:rPr>
              <a:t>Cost of Certification for New Candidates as of January 2019</a:t>
            </a:r>
            <a:br>
              <a:rPr lang="en-US" b="0" i="0" u="none" strike="noStrike" dirty="0">
                <a:solidFill>
                  <a:srgbClr val="2F3538"/>
                </a:solidFill>
                <a:effectLst/>
                <a:latin typeface="+mn-lt"/>
              </a:rPr>
            </a:br>
            <a:endParaRPr lang="en-US" dirty="0">
              <a:latin typeface="+mn-lt"/>
            </a:endParaRPr>
          </a:p>
        </p:txBody>
      </p:sp>
      <p:sp>
        <p:nvSpPr>
          <p:cNvPr id="3" name="Content Placeholder 2">
            <a:extLst>
              <a:ext uri="{FF2B5EF4-FFF2-40B4-BE49-F238E27FC236}">
                <a16:creationId xmlns:a16="http://schemas.microsoft.com/office/drawing/2014/main" id="{2C057EC8-192A-DE98-12D0-CD20A9AAD4BC}"/>
              </a:ext>
            </a:extLst>
          </p:cNvPr>
          <p:cNvSpPr>
            <a:spLocks noGrp="1"/>
          </p:cNvSpPr>
          <p:nvPr>
            <p:ph idx="1"/>
          </p:nvPr>
        </p:nvSpPr>
        <p:spPr/>
        <p:txBody>
          <a:bodyPr>
            <a:normAutofit fontScale="92500" lnSpcReduction="20000"/>
          </a:bodyPr>
          <a:lstStyle/>
          <a:p>
            <a:pPr algn="l"/>
            <a:r>
              <a:rPr lang="en-US" b="1" i="0" u="none" strike="noStrike" dirty="0">
                <a:solidFill>
                  <a:srgbClr val="2F3538"/>
                </a:solidFill>
                <a:effectLst/>
              </a:rPr>
              <a:t>STEP 1</a:t>
            </a:r>
          </a:p>
          <a:p>
            <a:pPr algn="l"/>
            <a:r>
              <a:rPr lang="en-US" b="0" i="0" u="none" strike="noStrike" dirty="0">
                <a:solidFill>
                  <a:srgbClr val="2F3538"/>
                </a:solidFill>
                <a:effectLst/>
              </a:rPr>
              <a:t>Registration: </a:t>
            </a:r>
            <a:r>
              <a:rPr lang="en-US" b="1" i="0" u="none" strike="noStrike" dirty="0">
                <a:solidFill>
                  <a:srgbClr val="2F3538"/>
                </a:solidFill>
                <a:effectLst/>
                <a:highlight>
                  <a:srgbClr val="00FFFF"/>
                </a:highlight>
              </a:rPr>
              <a:t>$1,400 for two full years </a:t>
            </a:r>
            <a:r>
              <a:rPr lang="en-US" b="0" i="0" u="none" strike="noStrike" dirty="0">
                <a:solidFill>
                  <a:srgbClr val="2F3538"/>
                </a:solidFill>
                <a:effectLst/>
              </a:rPr>
              <a:t>of active registration in the program.</a:t>
            </a:r>
            <a:br>
              <a:rPr lang="en-US" b="0" i="0" u="none" strike="noStrike" dirty="0">
                <a:solidFill>
                  <a:srgbClr val="2F3538"/>
                </a:solidFill>
                <a:effectLst/>
              </a:rPr>
            </a:br>
            <a:r>
              <a:rPr lang="en-US" b="0" i="0" u="none" strike="noStrike" dirty="0">
                <a:solidFill>
                  <a:srgbClr val="2F3538"/>
                </a:solidFill>
                <a:effectLst/>
              </a:rPr>
              <a:t>Re-registration</a:t>
            </a:r>
            <a:r>
              <a:rPr lang="en-US" b="1" i="0" u="none" strike="noStrike" dirty="0">
                <a:solidFill>
                  <a:srgbClr val="2F3538"/>
                </a:solidFill>
                <a:effectLst/>
              </a:rPr>
              <a:t>:</a:t>
            </a:r>
            <a:r>
              <a:rPr lang="en-US" b="1" i="0" u="none" strike="noStrike" dirty="0">
                <a:solidFill>
                  <a:srgbClr val="2F3538"/>
                </a:solidFill>
                <a:effectLst/>
                <a:highlight>
                  <a:srgbClr val="00FFFF"/>
                </a:highlight>
              </a:rPr>
              <a:t> $120 for each additional 2-year period</a:t>
            </a:r>
            <a:r>
              <a:rPr lang="en-US" b="0" i="0" u="none" strike="noStrike" dirty="0">
                <a:solidFill>
                  <a:srgbClr val="2F3538"/>
                </a:solidFill>
                <a:effectLst/>
              </a:rPr>
              <a:t>.</a:t>
            </a:r>
          </a:p>
          <a:p>
            <a:pPr algn="l"/>
            <a:r>
              <a:rPr lang="en-US" b="1" i="0" u="none" strike="noStrike" dirty="0">
                <a:solidFill>
                  <a:srgbClr val="2F3538"/>
                </a:solidFill>
                <a:effectLst/>
              </a:rPr>
              <a:t>STEP 2</a:t>
            </a:r>
          </a:p>
          <a:p>
            <a:pPr algn="l"/>
            <a:r>
              <a:rPr lang="en-US" b="0" i="0" u="none" strike="noStrike" dirty="0">
                <a:solidFill>
                  <a:srgbClr val="2F3538"/>
                </a:solidFill>
                <a:effectLst/>
              </a:rPr>
              <a:t>Prices vary depending on examination taken; 2015 approximate range: </a:t>
            </a:r>
            <a:r>
              <a:rPr lang="en-US" b="1" i="0" u="none" strike="noStrike" dirty="0">
                <a:solidFill>
                  <a:srgbClr val="2F3538"/>
                </a:solidFill>
                <a:effectLst/>
                <a:highlight>
                  <a:srgbClr val="00FFFF"/>
                </a:highlight>
              </a:rPr>
              <a:t>$150-$200 (USD</a:t>
            </a:r>
            <a:r>
              <a:rPr lang="en-US" b="0" i="0" u="none" strike="noStrike" dirty="0">
                <a:solidFill>
                  <a:srgbClr val="2F3538"/>
                </a:solidFill>
                <a:effectLst/>
              </a:rPr>
              <a:t>).</a:t>
            </a:r>
          </a:p>
          <a:p>
            <a:pPr algn="l"/>
            <a:r>
              <a:rPr lang="en-US" b="1" i="0" u="none" strike="noStrike" dirty="0">
                <a:solidFill>
                  <a:srgbClr val="2F3538"/>
                </a:solidFill>
                <a:effectLst/>
              </a:rPr>
              <a:t>STEP 3</a:t>
            </a:r>
          </a:p>
          <a:p>
            <a:pPr algn="l"/>
            <a:r>
              <a:rPr lang="en-US" b="0" i="0" u="none" strike="noStrike" dirty="0">
                <a:solidFill>
                  <a:srgbClr val="2F3538"/>
                </a:solidFill>
                <a:effectLst/>
              </a:rPr>
              <a:t>See </a:t>
            </a:r>
            <a:r>
              <a:rPr lang="en-US" b="0" i="0" u="none" strike="noStrike" dirty="0">
                <a:solidFill>
                  <a:srgbClr val="007F88"/>
                </a:solidFill>
                <a:effectLst/>
                <a:hlinkClick r:id="rId2"/>
              </a:rPr>
              <a:t>BCSE Candidate Bulletin</a:t>
            </a:r>
            <a:r>
              <a:rPr lang="en-US" b="0" i="0" u="none" strike="noStrike" dirty="0">
                <a:solidFill>
                  <a:srgbClr val="2F3538"/>
                </a:solidFill>
                <a:effectLst/>
              </a:rPr>
              <a:t> for current </a:t>
            </a:r>
            <a:r>
              <a:rPr lang="en-US" b="1" i="0" u="none" strike="noStrike" dirty="0">
                <a:solidFill>
                  <a:srgbClr val="2F3538"/>
                </a:solidFill>
                <a:effectLst/>
                <a:highlight>
                  <a:srgbClr val="00FFFF"/>
                </a:highlight>
              </a:rPr>
              <a:t>Basic and Clinical Sciences Examination fee $220</a:t>
            </a:r>
            <a:r>
              <a:rPr lang="en-US" b="0" i="0" u="none" strike="noStrike" dirty="0">
                <a:solidFill>
                  <a:srgbClr val="2F3538"/>
                </a:solidFill>
                <a:effectLst/>
              </a:rPr>
              <a:t> </a:t>
            </a:r>
          </a:p>
          <a:p>
            <a:pPr algn="l"/>
            <a:r>
              <a:rPr lang="en-US" b="1" i="0" u="none" strike="noStrike" dirty="0">
                <a:solidFill>
                  <a:srgbClr val="2F3538"/>
                </a:solidFill>
                <a:effectLst/>
              </a:rPr>
              <a:t>STEP 4</a:t>
            </a:r>
          </a:p>
          <a:p>
            <a:pPr algn="l"/>
            <a:r>
              <a:rPr lang="en-US" b="0" i="0" u="none" strike="noStrike" dirty="0">
                <a:solidFill>
                  <a:srgbClr val="2F3538"/>
                </a:solidFill>
                <a:effectLst/>
              </a:rPr>
              <a:t>See </a:t>
            </a:r>
            <a:r>
              <a:rPr lang="en-US" b="0" i="0" u="none" strike="noStrike" dirty="0">
                <a:solidFill>
                  <a:srgbClr val="007F88"/>
                </a:solidFill>
                <a:effectLst/>
                <a:hlinkClick r:id="rId3"/>
              </a:rPr>
              <a:t>CPE Candidate Bulletin</a:t>
            </a:r>
            <a:r>
              <a:rPr lang="en-US" b="0" i="0" u="none" strike="noStrike" dirty="0">
                <a:solidFill>
                  <a:srgbClr val="2F3538"/>
                </a:solidFill>
                <a:effectLst/>
              </a:rPr>
              <a:t> for current Clinical Proficiency Examination fee.</a:t>
            </a:r>
          </a:p>
          <a:p>
            <a:pPr marL="0" indent="0">
              <a:buNone/>
            </a:pPr>
            <a:br>
              <a:rPr lang="en-US" dirty="0"/>
            </a:br>
            <a:endParaRPr lang="en-US" dirty="0"/>
          </a:p>
        </p:txBody>
      </p:sp>
    </p:spTree>
    <p:extLst>
      <p:ext uri="{BB962C8B-B14F-4D97-AF65-F5344CB8AC3E}">
        <p14:creationId xmlns:p14="http://schemas.microsoft.com/office/powerpoint/2010/main" val="3133142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5C9C9-4B19-BD48-3CF1-C468C899DBE8}"/>
              </a:ext>
            </a:extLst>
          </p:cNvPr>
          <p:cNvSpPr>
            <a:spLocks noGrp="1"/>
          </p:cNvSpPr>
          <p:nvPr>
            <p:ph type="title"/>
          </p:nvPr>
        </p:nvSpPr>
        <p:spPr/>
        <p:txBody>
          <a:bodyPr>
            <a:normAutofit/>
          </a:bodyPr>
          <a:lstStyle/>
          <a:p>
            <a:r>
              <a:rPr lang="en-US" b="1" i="0" u="none" strike="noStrike" dirty="0">
                <a:solidFill>
                  <a:srgbClr val="2F3538"/>
                </a:solidFill>
                <a:effectLst/>
                <a:latin typeface="lexia"/>
              </a:rPr>
              <a:t>STEP 3</a:t>
            </a:r>
            <a:br>
              <a:rPr lang="en-US" b="1" i="0" u="none" strike="noStrike" dirty="0">
                <a:solidFill>
                  <a:srgbClr val="2F3538"/>
                </a:solidFill>
                <a:effectLst/>
                <a:latin typeface="lexia"/>
              </a:rPr>
            </a:br>
            <a:endParaRPr lang="en-US" dirty="0"/>
          </a:p>
        </p:txBody>
      </p:sp>
      <p:sp>
        <p:nvSpPr>
          <p:cNvPr id="3" name="Content Placeholder 2">
            <a:extLst>
              <a:ext uri="{FF2B5EF4-FFF2-40B4-BE49-F238E27FC236}">
                <a16:creationId xmlns:a16="http://schemas.microsoft.com/office/drawing/2014/main" id="{BE2D7909-086F-AD44-07DF-E9F563AB852E}"/>
              </a:ext>
            </a:extLst>
          </p:cNvPr>
          <p:cNvSpPr>
            <a:spLocks noGrp="1"/>
          </p:cNvSpPr>
          <p:nvPr>
            <p:ph idx="1"/>
          </p:nvPr>
        </p:nvSpPr>
        <p:spPr/>
        <p:txBody>
          <a:bodyPr>
            <a:normAutofit/>
          </a:bodyPr>
          <a:lstStyle/>
          <a:p>
            <a:pPr algn="l"/>
            <a:r>
              <a:rPr lang="en-US" b="0" i="0" u="none" strike="noStrike" dirty="0">
                <a:solidFill>
                  <a:srgbClr val="2F3538"/>
                </a:solidFill>
                <a:effectLst/>
              </a:rPr>
              <a:t>The Basic and Clinical Sciences Examination (BCSE) has been developed by the American Veterinary Medical Association (AVMA) Educational Commission for Foreign Veterinary Graduates (ECFVG) as the third of four steps in assessing educational equivalency for purposes of ECFVG certification. It is designed to assess basic and clinical veterinary sciences knowledge. The knowledge level expected to receive a passing score on the BCSE is that of an entry-level US veterinarian (i.e., new graduate of an AVMA-accredited veterinary school).</a:t>
            </a:r>
          </a:p>
          <a:p>
            <a:pPr marL="0" indent="0" algn="l">
              <a:buNone/>
            </a:pPr>
            <a:br>
              <a:rPr lang="en-US" dirty="0"/>
            </a:br>
            <a:endParaRPr lang="en-US" b="1" i="0" u="none" strike="noStrike" dirty="0">
              <a:solidFill>
                <a:srgbClr val="2F3538"/>
              </a:solidFill>
              <a:effectLst/>
            </a:endParaRPr>
          </a:p>
        </p:txBody>
      </p:sp>
    </p:spTree>
    <p:extLst>
      <p:ext uri="{BB962C8B-B14F-4D97-AF65-F5344CB8AC3E}">
        <p14:creationId xmlns:p14="http://schemas.microsoft.com/office/powerpoint/2010/main" val="666284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65DF71-32C4-17D4-26F6-4BAFA943B040}"/>
              </a:ext>
            </a:extLst>
          </p:cNvPr>
          <p:cNvSpPr>
            <a:spLocks noGrp="1"/>
          </p:cNvSpPr>
          <p:nvPr>
            <p:ph idx="1"/>
          </p:nvPr>
        </p:nvSpPr>
        <p:spPr>
          <a:xfrm>
            <a:off x="675861" y="808383"/>
            <a:ext cx="10449339" cy="5226657"/>
          </a:xfrm>
        </p:spPr>
        <p:txBody>
          <a:bodyPr>
            <a:normAutofit/>
          </a:bodyPr>
          <a:lstStyle/>
          <a:p>
            <a:r>
              <a:rPr lang="en-US" b="0" i="0" u="none" strike="noStrike" dirty="0">
                <a:solidFill>
                  <a:srgbClr val="2F3538"/>
                </a:solidFill>
                <a:effectLst/>
              </a:rPr>
              <a:t>The computer-based BCSE consists of </a:t>
            </a:r>
            <a:r>
              <a:rPr lang="en-US" b="1" i="0" u="none" strike="noStrike" dirty="0">
                <a:solidFill>
                  <a:srgbClr val="2F3538"/>
                </a:solidFill>
                <a:effectLst/>
                <a:highlight>
                  <a:srgbClr val="00FFFF"/>
                </a:highlight>
              </a:rPr>
              <a:t>225 questions </a:t>
            </a:r>
            <a:r>
              <a:rPr lang="en-US" b="0" i="0" u="none" strike="noStrike" dirty="0">
                <a:solidFill>
                  <a:srgbClr val="2F3538"/>
                </a:solidFill>
                <a:effectLst/>
              </a:rPr>
              <a:t>that must be completed within a </a:t>
            </a:r>
            <a:r>
              <a:rPr lang="en-US" b="1" i="0" u="none" strike="noStrike" dirty="0">
                <a:solidFill>
                  <a:srgbClr val="2F3538"/>
                </a:solidFill>
                <a:effectLst/>
                <a:highlight>
                  <a:srgbClr val="00FFFF"/>
                </a:highlight>
              </a:rPr>
              <a:t>220-minute</a:t>
            </a:r>
            <a:r>
              <a:rPr lang="en-US" b="0" i="0" u="none" strike="noStrike" dirty="0">
                <a:solidFill>
                  <a:srgbClr val="2F3538"/>
                </a:solidFill>
                <a:effectLst/>
              </a:rPr>
              <a:t> test session. The format of the BCSE questions consists of </a:t>
            </a:r>
            <a:r>
              <a:rPr lang="en-US" b="1" i="0" u="none" strike="noStrike" dirty="0">
                <a:solidFill>
                  <a:srgbClr val="2F3538"/>
                </a:solidFill>
                <a:effectLst/>
                <a:highlight>
                  <a:srgbClr val="00FFFF"/>
                </a:highlight>
              </a:rPr>
              <a:t>multiple-choice and alternative formats</a:t>
            </a:r>
            <a:r>
              <a:rPr lang="en-US" b="0" i="0" u="none" strike="noStrike" dirty="0">
                <a:solidFill>
                  <a:srgbClr val="2F3538"/>
                </a:solidFill>
                <a:effectLst/>
              </a:rPr>
              <a:t>; such as </a:t>
            </a:r>
            <a:r>
              <a:rPr lang="en-US" b="1" i="0" u="none" strike="noStrike" dirty="0">
                <a:solidFill>
                  <a:srgbClr val="2F3538"/>
                </a:solidFill>
                <a:effectLst/>
                <a:highlight>
                  <a:srgbClr val="00FFFF"/>
                </a:highlight>
              </a:rPr>
              <a:t>matching</a:t>
            </a:r>
            <a:r>
              <a:rPr lang="en-US" b="0" i="0" u="none" strike="noStrike" dirty="0">
                <a:solidFill>
                  <a:srgbClr val="2F3538"/>
                </a:solidFill>
                <a:effectLst/>
              </a:rPr>
              <a:t>, </a:t>
            </a:r>
            <a:r>
              <a:rPr lang="en-US" b="1" i="0" u="none" strike="noStrike" dirty="0">
                <a:solidFill>
                  <a:srgbClr val="2F3538"/>
                </a:solidFill>
                <a:effectLst/>
                <a:highlight>
                  <a:srgbClr val="00FFFF"/>
                </a:highlight>
              </a:rPr>
              <a:t>drag-and-drop</a:t>
            </a:r>
            <a:r>
              <a:rPr lang="en-US" b="0" i="0" u="none" strike="noStrike" dirty="0">
                <a:solidFill>
                  <a:srgbClr val="2F3538"/>
                </a:solidFill>
                <a:effectLst/>
              </a:rPr>
              <a:t> and </a:t>
            </a:r>
            <a:r>
              <a:rPr lang="en-US" b="1" i="0" u="none" strike="noStrike" dirty="0">
                <a:solidFill>
                  <a:srgbClr val="2F3538"/>
                </a:solidFill>
                <a:effectLst/>
                <a:highlight>
                  <a:srgbClr val="00FFFF"/>
                </a:highlight>
              </a:rPr>
              <a:t>hot spot</a:t>
            </a:r>
            <a:r>
              <a:rPr lang="en-US" b="0" i="0" u="none" strike="noStrike" dirty="0">
                <a:solidFill>
                  <a:srgbClr val="2F3538"/>
                </a:solidFill>
                <a:effectLst/>
              </a:rPr>
              <a:t>. You should answer all of the questions because your score will be based on the number of correct answers you mark (</a:t>
            </a:r>
            <a:r>
              <a:rPr lang="en-US" b="0" i="0" u="none" strike="noStrike" dirty="0">
                <a:solidFill>
                  <a:srgbClr val="2F3538"/>
                </a:solidFill>
                <a:effectLst/>
                <a:highlight>
                  <a:srgbClr val="FFFF00"/>
                </a:highlight>
              </a:rPr>
              <a:t>one point for each question correct</a:t>
            </a:r>
            <a:r>
              <a:rPr lang="en-US" b="0" i="0" u="none" strike="noStrike" dirty="0">
                <a:solidFill>
                  <a:srgbClr val="2F3538"/>
                </a:solidFill>
                <a:effectLst/>
              </a:rPr>
              <a:t>). </a:t>
            </a:r>
            <a:r>
              <a:rPr lang="en-US" b="0" i="0" u="none" strike="noStrike" dirty="0">
                <a:solidFill>
                  <a:srgbClr val="2F3538"/>
                </a:solidFill>
                <a:effectLst/>
                <a:highlight>
                  <a:srgbClr val="FFFF00"/>
                </a:highlight>
              </a:rPr>
              <a:t>No points will be deducted for wrong answers</a:t>
            </a:r>
            <a:r>
              <a:rPr lang="en-US" b="0" i="0" u="none" strike="noStrike" dirty="0">
                <a:solidFill>
                  <a:srgbClr val="2F3538"/>
                </a:solidFill>
                <a:effectLst/>
              </a:rPr>
              <a:t>. Twenty-five of the 225 questions will be pretest items and will not be scored. These additional questions will be intermingled with scored questions. You will not be able to distinguish between the two.</a:t>
            </a:r>
            <a:endParaRPr lang="en-US" dirty="0"/>
          </a:p>
        </p:txBody>
      </p:sp>
    </p:spTree>
    <p:extLst>
      <p:ext uri="{BB962C8B-B14F-4D97-AF65-F5344CB8AC3E}">
        <p14:creationId xmlns:p14="http://schemas.microsoft.com/office/powerpoint/2010/main" val="3394608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23371-6720-43DE-84CF-3B5B73716C3D}"/>
              </a:ext>
            </a:extLst>
          </p:cNvPr>
          <p:cNvSpPr>
            <a:spLocks noGrp="1"/>
          </p:cNvSpPr>
          <p:nvPr>
            <p:ph type="title"/>
          </p:nvPr>
        </p:nvSpPr>
        <p:spPr/>
        <p:txBody>
          <a:bodyPr/>
          <a:lstStyle/>
          <a:p>
            <a:r>
              <a:rPr lang="en-US" dirty="0"/>
              <a:t>STEP 3</a:t>
            </a:r>
          </a:p>
        </p:txBody>
      </p:sp>
      <p:pic>
        <p:nvPicPr>
          <p:cNvPr id="5" name="Content Placeholder 4" descr="A screenshot of a computer&#10;&#10;Description automatically generated with medium confidence">
            <a:extLst>
              <a:ext uri="{FF2B5EF4-FFF2-40B4-BE49-F238E27FC236}">
                <a16:creationId xmlns:a16="http://schemas.microsoft.com/office/drawing/2014/main" id="{7188F61C-93DD-CB98-D9BC-FFAEBB3B0482}"/>
              </a:ext>
            </a:extLst>
          </p:cNvPr>
          <p:cNvPicPr>
            <a:picLocks noGrp="1" noChangeAspect="1"/>
          </p:cNvPicPr>
          <p:nvPr>
            <p:ph idx="1"/>
          </p:nvPr>
        </p:nvPicPr>
        <p:blipFill rotWithShape="1">
          <a:blip r:embed="rId2"/>
          <a:stretch/>
        </p:blipFill>
        <p:spPr>
          <a:xfrm>
            <a:off x="2665889" y="2286000"/>
            <a:ext cx="6436360" cy="4022725"/>
          </a:xfrm>
        </p:spPr>
      </p:pic>
    </p:spTree>
    <p:extLst>
      <p:ext uri="{BB962C8B-B14F-4D97-AF65-F5344CB8AC3E}">
        <p14:creationId xmlns:p14="http://schemas.microsoft.com/office/powerpoint/2010/main" val="3270215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76976-9C80-6FBB-C69D-F6B7461B452C}"/>
              </a:ext>
            </a:extLst>
          </p:cNvPr>
          <p:cNvSpPr>
            <a:spLocks noGrp="1"/>
          </p:cNvSpPr>
          <p:nvPr>
            <p:ph type="title"/>
          </p:nvPr>
        </p:nvSpPr>
        <p:spPr/>
        <p:txBody>
          <a:bodyPr/>
          <a:lstStyle/>
          <a:p>
            <a:r>
              <a:rPr lang="en-US" dirty="0"/>
              <a:t>STEP 3</a:t>
            </a:r>
          </a:p>
        </p:txBody>
      </p:sp>
      <p:sp>
        <p:nvSpPr>
          <p:cNvPr id="3" name="Content Placeholder 2">
            <a:extLst>
              <a:ext uri="{FF2B5EF4-FFF2-40B4-BE49-F238E27FC236}">
                <a16:creationId xmlns:a16="http://schemas.microsoft.com/office/drawing/2014/main" id="{7D1BD069-2C8D-58AE-5305-5BB0F322889A}"/>
              </a:ext>
            </a:extLst>
          </p:cNvPr>
          <p:cNvSpPr>
            <a:spLocks noGrp="1"/>
          </p:cNvSpPr>
          <p:nvPr>
            <p:ph idx="1"/>
          </p:nvPr>
        </p:nvSpPr>
        <p:spPr/>
        <p:txBody>
          <a:bodyPr/>
          <a:lstStyle/>
          <a:p>
            <a:pPr algn="l"/>
            <a:r>
              <a:rPr lang="en-US" b="1" i="0" u="none" strike="noStrike" dirty="0">
                <a:solidFill>
                  <a:srgbClr val="00305E"/>
                </a:solidFill>
                <a:effectLst/>
              </a:rPr>
              <a:t>Application fee for the BCSE</a:t>
            </a:r>
          </a:p>
          <a:p>
            <a:pPr algn="l"/>
            <a:r>
              <a:rPr lang="en-US" b="0" i="0" u="none" strike="noStrike" dirty="0">
                <a:solidFill>
                  <a:srgbClr val="2F3538"/>
                </a:solidFill>
                <a:effectLst/>
              </a:rPr>
              <a:t>The fee to apply for the BCSE is $220.00. The fee can be paid via credit card payment when submitting the application through ECFVG Online or in the form of a money order or cashier's check after completing the online application. The fee is good for one test administration only, and is nonrefundable and nontransferable.</a:t>
            </a:r>
          </a:p>
          <a:p>
            <a:pPr marL="0" indent="0">
              <a:buNone/>
            </a:pPr>
            <a:endParaRPr lang="en-US" dirty="0"/>
          </a:p>
        </p:txBody>
      </p:sp>
    </p:spTree>
    <p:extLst>
      <p:ext uri="{BB962C8B-B14F-4D97-AF65-F5344CB8AC3E}">
        <p14:creationId xmlns:p14="http://schemas.microsoft.com/office/powerpoint/2010/main" val="518642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1FE758-00C4-2062-D2D4-DBD19AC397AB}"/>
              </a:ext>
            </a:extLst>
          </p:cNvPr>
          <p:cNvSpPr>
            <a:spLocks noGrp="1"/>
          </p:cNvSpPr>
          <p:nvPr>
            <p:ph idx="1"/>
          </p:nvPr>
        </p:nvSpPr>
        <p:spPr/>
        <p:txBody>
          <a:bodyPr/>
          <a:lstStyle/>
          <a:p>
            <a:r>
              <a:rPr lang="en-US" b="0" i="0" u="none" strike="noStrike" dirty="0">
                <a:solidFill>
                  <a:srgbClr val="2F3538"/>
                </a:solidFill>
                <a:effectLst/>
              </a:rPr>
              <a:t>You must complete all four steps of the ECFVG certification program to become certified and meet the educational prerequisite established by the veterinary regulatory board in those states requiring or accepting ECFVG certification.</a:t>
            </a:r>
            <a:endParaRPr lang="en-US" dirty="0"/>
          </a:p>
        </p:txBody>
      </p:sp>
    </p:spTree>
    <p:extLst>
      <p:ext uri="{BB962C8B-B14F-4D97-AF65-F5344CB8AC3E}">
        <p14:creationId xmlns:p14="http://schemas.microsoft.com/office/powerpoint/2010/main" val="886763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5BE0AF-DE8F-0C24-FB89-3E2B3DCCCE3C}"/>
              </a:ext>
            </a:extLst>
          </p:cNvPr>
          <p:cNvSpPr>
            <a:spLocks noGrp="1"/>
          </p:cNvSpPr>
          <p:nvPr>
            <p:ph idx="1"/>
          </p:nvPr>
        </p:nvSpPr>
        <p:spPr>
          <a:xfrm>
            <a:off x="1066800" y="1349298"/>
            <a:ext cx="10058400" cy="4685742"/>
          </a:xfrm>
        </p:spPr>
        <p:txBody>
          <a:bodyPr>
            <a:normAutofit/>
          </a:bodyPr>
          <a:lstStyle/>
          <a:p>
            <a:r>
              <a:rPr lang="en-US" b="0" i="0" u="none" strike="noStrike" dirty="0">
                <a:solidFill>
                  <a:srgbClr val="2F3538"/>
                </a:solidFill>
                <a:effectLst/>
                <a:highlight>
                  <a:srgbClr val="FFFF00"/>
                </a:highlight>
              </a:rPr>
              <a:t>Successful completion of the national veterinary licensing examination (currently the North American Veterinary Licensing Examination® [NAVLE®]) is NOT a requirement for ECFVG certification</a:t>
            </a:r>
            <a:r>
              <a:rPr lang="en-US" b="0" i="0" u="none" strike="noStrike" dirty="0">
                <a:solidFill>
                  <a:srgbClr val="2F3538"/>
                </a:solidFill>
                <a:effectLst/>
              </a:rPr>
              <a:t>. However, successful completion of the NAVLE IS one requirement for licensure as established by all state veterinary regulatory boards. Please note—the International Council for Veterinary Assessment (ICVA; </a:t>
            </a:r>
            <a:r>
              <a:rPr lang="en-US" b="0" i="0" u="none" strike="noStrike" dirty="0">
                <a:solidFill>
                  <a:srgbClr val="007F88"/>
                </a:solidFill>
                <a:effectLst/>
                <a:hlinkClick r:id="rId2"/>
              </a:rPr>
              <a:t>https://www.icva.net/navle/</a:t>
            </a:r>
            <a:r>
              <a:rPr lang="en-US" b="0" i="0" u="none" strike="noStrike" dirty="0">
                <a:solidFill>
                  <a:srgbClr val="2F3538"/>
                </a:solidFill>
                <a:effectLst/>
              </a:rPr>
              <a:t>) is the owner and administrator of the NAVLE. You must check with the ICVA to determine current NAVLE eligibility requirements. Each state board may also establish other licensure requirements, including state examinations. If you are seeking state licensure, you should contact the veterinary regulatory board in the state in which you anticipate seeking licensure as early as possible to determine all licensure prerequisites and requirements.</a:t>
            </a:r>
            <a:endParaRPr lang="en-US" dirty="0"/>
          </a:p>
        </p:txBody>
      </p:sp>
    </p:spTree>
    <p:extLst>
      <p:ext uri="{BB962C8B-B14F-4D97-AF65-F5344CB8AC3E}">
        <p14:creationId xmlns:p14="http://schemas.microsoft.com/office/powerpoint/2010/main" val="1634819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35D41C-86BC-17BB-6EC7-C18ACE1187E6}"/>
              </a:ext>
            </a:extLst>
          </p:cNvPr>
          <p:cNvSpPr>
            <a:spLocks noGrp="1"/>
          </p:cNvSpPr>
          <p:nvPr>
            <p:ph idx="1"/>
          </p:nvPr>
        </p:nvSpPr>
        <p:spPr>
          <a:xfrm>
            <a:off x="1066800" y="1282390"/>
            <a:ext cx="10058400" cy="4752650"/>
          </a:xfrm>
        </p:spPr>
        <p:txBody>
          <a:bodyPr>
            <a:normAutofit fontScale="85000" lnSpcReduction="20000"/>
          </a:bodyPr>
          <a:lstStyle/>
          <a:p>
            <a:pPr algn="l"/>
            <a:r>
              <a:rPr lang="en-US" b="0" i="0" u="none" strike="noStrike" dirty="0">
                <a:solidFill>
                  <a:srgbClr val="2F3538"/>
                </a:solidFill>
                <a:effectLst/>
              </a:rPr>
              <a:t>The ECFVG certification program includes the following four steps:</a:t>
            </a:r>
          </a:p>
          <a:p>
            <a:pPr algn="l">
              <a:buFont typeface="Arial" panose="020B0604020202020204" pitchFamily="34" charset="0"/>
              <a:buChar char="•"/>
            </a:pPr>
            <a:r>
              <a:rPr lang="en-US" b="0" i="0" u="none" strike="noStrike" dirty="0">
                <a:solidFill>
                  <a:srgbClr val="2F3538"/>
                </a:solidFill>
                <a:effectLst/>
              </a:rPr>
              <a:t>Step 1: Enrollment in the ECFVG program and proof of graduation from a non-AVMA/Council on Education accredited veterinary school or college</a:t>
            </a:r>
          </a:p>
          <a:p>
            <a:pPr algn="l">
              <a:buFont typeface="Arial" panose="020B0604020202020204" pitchFamily="34" charset="0"/>
              <a:buChar char="•"/>
            </a:pPr>
            <a:r>
              <a:rPr lang="en-US" b="0" i="0" u="none" strike="noStrike" dirty="0">
                <a:solidFill>
                  <a:srgbClr val="2F3538"/>
                </a:solidFill>
                <a:effectLst/>
              </a:rPr>
              <a:t>Step 2: Demonstration of English language competency</a:t>
            </a:r>
          </a:p>
          <a:p>
            <a:pPr algn="l">
              <a:buFont typeface="Arial" panose="020B0604020202020204" pitchFamily="34" charset="0"/>
              <a:buChar char="•"/>
            </a:pPr>
            <a:r>
              <a:rPr lang="en-US" b="0" i="0" u="none" strike="noStrike" dirty="0">
                <a:solidFill>
                  <a:srgbClr val="2F3538"/>
                </a:solidFill>
                <a:effectLst/>
              </a:rPr>
              <a:t>Step 3: Assessment of basic and clinical sciences knowledge</a:t>
            </a:r>
          </a:p>
          <a:p>
            <a:pPr algn="l">
              <a:buFont typeface="Arial" panose="020B0604020202020204" pitchFamily="34" charset="0"/>
              <a:buChar char="•"/>
            </a:pPr>
            <a:r>
              <a:rPr lang="en-US" b="0" i="0" u="none" strike="noStrike" dirty="0">
                <a:solidFill>
                  <a:srgbClr val="2F3538"/>
                </a:solidFill>
                <a:effectLst/>
              </a:rPr>
              <a:t>Step 4: Assessment of hands-on clinical veterinary skills</a:t>
            </a:r>
          </a:p>
          <a:p>
            <a:pPr algn="l"/>
            <a:r>
              <a:rPr lang="en-US" b="0" i="0" u="none" strike="noStrike" dirty="0">
                <a:solidFill>
                  <a:srgbClr val="2F3538"/>
                </a:solidFill>
                <a:effectLst/>
              </a:rPr>
              <a:t>Candidates must recognize that enrollment into the ECFVG program does not automatically result in application for the BCSE. To be eligible to apply for the BCSE (ECFVG Step 3), a candidate </a:t>
            </a:r>
            <a:r>
              <a:rPr lang="en-US" b="1" i="0" u="none" strike="noStrike" dirty="0">
                <a:solidFill>
                  <a:srgbClr val="2F3538"/>
                </a:solidFill>
                <a:effectLst/>
              </a:rPr>
              <a:t>must</a:t>
            </a:r>
            <a:r>
              <a:rPr lang="en-US" b="0" i="0" u="none" strike="noStrike" dirty="0">
                <a:solidFill>
                  <a:srgbClr val="2F3538"/>
                </a:solidFill>
                <a:effectLst/>
              </a:rPr>
              <a:t> first register in the certification program and complete ECFVG Step 2 (English language assessment). Only then will a candidate have access to the BCSE application through ECFVG Online.</a:t>
            </a:r>
          </a:p>
          <a:p>
            <a:pPr algn="l"/>
            <a:r>
              <a:rPr lang="en-US" b="0" i="0" u="none" strike="noStrike" dirty="0">
                <a:solidFill>
                  <a:srgbClr val="2F3538"/>
                </a:solidFill>
                <a:effectLst/>
              </a:rPr>
              <a:t>After you apply for the BCSE and submit the application fee, the office will confirm your eligibility to take the BCSE and will then forward you an Authorization to Test (ATT) letter. The BCSE is offered via </a:t>
            </a:r>
            <a:r>
              <a:rPr lang="en-US" b="1" i="0" u="none" strike="noStrike" dirty="0">
                <a:solidFill>
                  <a:srgbClr val="2F3538"/>
                </a:solidFill>
                <a:effectLst/>
                <a:highlight>
                  <a:srgbClr val="FFFF00"/>
                </a:highlight>
              </a:rPr>
              <a:t>computer at Prometric testing sites </a:t>
            </a:r>
            <a:r>
              <a:rPr lang="en-US" b="0" i="0" u="none" strike="noStrike" dirty="0">
                <a:solidFill>
                  <a:srgbClr val="2F3538"/>
                </a:solidFill>
                <a:effectLst/>
              </a:rPr>
              <a:t>throughout the year on a continuous testing basis. Candidates will be able to choose their test date after receiving the Authorization to Test letter. Please refer to subsequent sections in this Candidate Bulletin for complete details regarding application and scheduling procedures and eligibility period.</a:t>
            </a:r>
          </a:p>
          <a:p>
            <a:endParaRPr lang="en-US" dirty="0"/>
          </a:p>
        </p:txBody>
      </p:sp>
    </p:spTree>
    <p:extLst>
      <p:ext uri="{BB962C8B-B14F-4D97-AF65-F5344CB8AC3E}">
        <p14:creationId xmlns:p14="http://schemas.microsoft.com/office/powerpoint/2010/main" val="3587570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8A3EAD-E559-0A32-1C89-C768CB30C6AA}"/>
              </a:ext>
            </a:extLst>
          </p:cNvPr>
          <p:cNvSpPr>
            <a:spLocks noGrp="1"/>
          </p:cNvSpPr>
          <p:nvPr>
            <p:ph idx="1"/>
          </p:nvPr>
        </p:nvSpPr>
        <p:spPr>
          <a:xfrm>
            <a:off x="1066800" y="843032"/>
            <a:ext cx="10058400" cy="3931920"/>
          </a:xfrm>
        </p:spPr>
        <p:txBody>
          <a:bodyPr>
            <a:normAutofit/>
          </a:bodyPr>
          <a:lstStyle/>
          <a:p>
            <a:pPr algn="l"/>
            <a:r>
              <a:rPr lang="en-US" b="1" i="0" u="none" strike="noStrike" dirty="0">
                <a:solidFill>
                  <a:srgbClr val="2F3538"/>
                </a:solidFill>
                <a:effectLst/>
                <a:latin typeface="+mj-lt"/>
              </a:rPr>
              <a:t>The BCSE will be offered </a:t>
            </a:r>
            <a:r>
              <a:rPr lang="en-US" b="1" i="0" u="none" strike="noStrike" dirty="0">
                <a:solidFill>
                  <a:srgbClr val="2F3538"/>
                </a:solidFill>
                <a:effectLst/>
                <a:highlight>
                  <a:srgbClr val="FFFF00"/>
                </a:highlight>
                <a:latin typeface="+mj-lt"/>
              </a:rPr>
              <a:t>throughout the year </a:t>
            </a:r>
            <a:r>
              <a:rPr lang="en-US" b="1" i="0" u="none" strike="noStrike" dirty="0">
                <a:solidFill>
                  <a:srgbClr val="2F3538"/>
                </a:solidFill>
                <a:effectLst/>
                <a:latin typeface="+mj-lt"/>
              </a:rPr>
              <a:t>on a continuous testing basis.</a:t>
            </a:r>
            <a:r>
              <a:rPr lang="en-US" b="0" i="0" u="none" strike="noStrike" dirty="0">
                <a:solidFill>
                  <a:srgbClr val="2F3538"/>
                </a:solidFill>
                <a:effectLst/>
                <a:latin typeface="+mj-lt"/>
              </a:rPr>
              <a:t> You will be able to schedule your testing appointment directly with Prometric only after applying and paying for the BCSE through the ECFVG office and receiving an Authorization to Test (ATT) letter in return.</a:t>
            </a:r>
          </a:p>
          <a:p>
            <a:pPr algn="l"/>
            <a:r>
              <a:rPr lang="en-US" b="0" i="0" u="none" strike="noStrike" dirty="0">
                <a:solidFill>
                  <a:srgbClr val="2F3538"/>
                </a:solidFill>
                <a:effectLst/>
                <a:latin typeface="+mj-lt"/>
              </a:rPr>
              <a:t>Although testing will be offered on a continuous basis, you may only test one time (one test attempt) with each submitted application. Additionally, you </a:t>
            </a:r>
            <a:r>
              <a:rPr lang="en-US" b="1" i="0" u="none" strike="noStrike" dirty="0">
                <a:solidFill>
                  <a:srgbClr val="2F3538"/>
                </a:solidFill>
                <a:effectLst/>
                <a:latin typeface="+mj-lt"/>
              </a:rPr>
              <a:t>must take the test</a:t>
            </a:r>
            <a:r>
              <a:rPr lang="en-US" b="0" i="0" u="none" strike="noStrike" dirty="0">
                <a:solidFill>
                  <a:srgbClr val="2F3538"/>
                </a:solidFill>
                <a:effectLst/>
                <a:latin typeface="+mj-lt"/>
              </a:rPr>
              <a:t> within 365 days from the date your BCSE application was received in the ECFVG office. If you do not </a:t>
            </a:r>
            <a:r>
              <a:rPr lang="en-US" b="1" i="0" u="none" strike="noStrike" dirty="0">
                <a:solidFill>
                  <a:srgbClr val="2F3538"/>
                </a:solidFill>
                <a:effectLst/>
                <a:latin typeface="+mj-lt"/>
              </a:rPr>
              <a:t>take the test</a:t>
            </a:r>
            <a:r>
              <a:rPr lang="en-US" b="0" i="0" u="none" strike="noStrike" dirty="0">
                <a:solidFill>
                  <a:srgbClr val="2F3538"/>
                </a:solidFill>
                <a:effectLst/>
                <a:latin typeface="+mj-lt"/>
              </a:rPr>
              <a:t> within this 365-day period, your application will become invalid, associated fees already paid will not be refunded, and you will be ineligible to test without reapplying for the BCSE (i.e., submitting a new BCSE application and fee).</a:t>
            </a:r>
          </a:p>
          <a:p>
            <a:pPr marL="0" indent="0">
              <a:buNone/>
            </a:pPr>
            <a:br>
              <a:rPr lang="en-US" dirty="0">
                <a:latin typeface="+mj-lt"/>
              </a:rPr>
            </a:br>
            <a:endParaRPr lang="en-US" dirty="0">
              <a:latin typeface="+mj-lt"/>
            </a:endParaRPr>
          </a:p>
        </p:txBody>
      </p:sp>
    </p:spTree>
    <p:extLst>
      <p:ext uri="{BB962C8B-B14F-4D97-AF65-F5344CB8AC3E}">
        <p14:creationId xmlns:p14="http://schemas.microsoft.com/office/powerpoint/2010/main" val="1821312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E2A9D0-C131-9DED-E855-F53723584C7E}"/>
              </a:ext>
            </a:extLst>
          </p:cNvPr>
          <p:cNvSpPr>
            <a:spLocks noGrp="1"/>
          </p:cNvSpPr>
          <p:nvPr>
            <p:ph idx="1"/>
          </p:nvPr>
        </p:nvSpPr>
        <p:spPr>
          <a:xfrm>
            <a:off x="1066800" y="954545"/>
            <a:ext cx="10058400" cy="3931920"/>
          </a:xfrm>
        </p:spPr>
        <p:txBody>
          <a:bodyPr/>
          <a:lstStyle/>
          <a:p>
            <a:pPr algn="l"/>
            <a:r>
              <a:rPr lang="en-US" b="0" i="0" u="none" strike="noStrike" dirty="0">
                <a:solidFill>
                  <a:srgbClr val="2F3538"/>
                </a:solidFill>
                <a:effectLst/>
              </a:rPr>
              <a:t>Upon receipt of your completed BCSE application, any other required documents (including accommodation requests), and the testing fee, the ECFVG Testing Manager will confirm your eligibility and issue you, via e-mail, an </a:t>
            </a:r>
            <a:r>
              <a:rPr lang="en-US" b="1" i="0" u="none" strike="noStrike" dirty="0">
                <a:solidFill>
                  <a:srgbClr val="2F3538"/>
                </a:solidFill>
                <a:effectLst/>
                <a:highlight>
                  <a:srgbClr val="FFFF00"/>
                </a:highlight>
              </a:rPr>
              <a:t>Authorization to Test (ATT) letter with a unique identification number</a:t>
            </a:r>
            <a:r>
              <a:rPr lang="en-US" b="0" i="0" u="none" strike="noStrike" dirty="0">
                <a:solidFill>
                  <a:srgbClr val="2F3538"/>
                </a:solidFill>
                <a:effectLst/>
              </a:rPr>
              <a:t>. The ATT letter will provide you with information about scheduling your testing appointment and your eligibility period for taking the BCSE.</a:t>
            </a:r>
          </a:p>
          <a:p>
            <a:endParaRPr lang="en-US" dirty="0"/>
          </a:p>
        </p:txBody>
      </p:sp>
    </p:spTree>
    <p:extLst>
      <p:ext uri="{BB962C8B-B14F-4D97-AF65-F5344CB8AC3E}">
        <p14:creationId xmlns:p14="http://schemas.microsoft.com/office/powerpoint/2010/main" val="4059467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E06E55-7B99-E5E8-E5C1-BEE907F8A611}"/>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4 STEPS FOR ECFVG</a:t>
            </a:r>
          </a:p>
        </p:txBody>
      </p:sp>
      <p:sp>
        <p:nvSpPr>
          <p:cNvPr id="3" name="Content Placeholder 2">
            <a:extLst>
              <a:ext uri="{FF2B5EF4-FFF2-40B4-BE49-F238E27FC236}">
                <a16:creationId xmlns:a16="http://schemas.microsoft.com/office/drawing/2014/main" id="{5A35F278-570F-81DA-8AE4-053B516DE05C}"/>
              </a:ext>
            </a:extLst>
          </p:cNvPr>
          <p:cNvSpPr>
            <a:spLocks noGrp="1"/>
          </p:cNvSpPr>
          <p:nvPr>
            <p:ph idx="1"/>
          </p:nvPr>
        </p:nvSpPr>
        <p:spPr>
          <a:xfrm>
            <a:off x="4951048" y="804333"/>
            <a:ext cx="6306003" cy="5249334"/>
          </a:xfrm>
        </p:spPr>
        <p:txBody>
          <a:bodyPr anchor="ctr">
            <a:normAutofit/>
          </a:bodyPr>
          <a:lstStyle/>
          <a:p>
            <a:r>
              <a:rPr lang="en-US" b="1" i="0" u="none" strike="noStrike" dirty="0">
                <a:effectLst/>
              </a:rPr>
              <a:t>STEP 1: </a:t>
            </a:r>
            <a:r>
              <a:rPr lang="en-US" b="1" i="0" u="none" strike="noStrike" dirty="0">
                <a:effectLst/>
                <a:highlight>
                  <a:srgbClr val="FFFF00"/>
                </a:highlight>
              </a:rPr>
              <a:t>Register</a:t>
            </a:r>
            <a:r>
              <a:rPr lang="en-US" b="1" i="0" u="none" strike="noStrike" dirty="0">
                <a:effectLst/>
              </a:rPr>
              <a:t> and provide </a:t>
            </a:r>
            <a:r>
              <a:rPr lang="en-US" b="1" i="0" u="none" strike="noStrike" dirty="0">
                <a:effectLst/>
                <a:highlight>
                  <a:srgbClr val="FFFF00"/>
                </a:highlight>
              </a:rPr>
              <a:t>proof of graduation</a:t>
            </a:r>
          </a:p>
          <a:p>
            <a:pPr>
              <a:buFont typeface="Arial" panose="020B0604020202020204" pitchFamily="34" charset="0"/>
              <a:buChar char="•"/>
            </a:pPr>
            <a:r>
              <a:rPr lang="en-US" b="0" i="0" u="none" strike="noStrike" dirty="0">
                <a:effectLst/>
              </a:rPr>
              <a:t>Completed online application and registration fees</a:t>
            </a:r>
          </a:p>
          <a:p>
            <a:pPr>
              <a:buFont typeface="Arial" panose="020B0604020202020204" pitchFamily="34" charset="0"/>
              <a:buChar char="•"/>
            </a:pPr>
            <a:r>
              <a:rPr lang="en-US" b="0" i="0" u="none" strike="noStrike" dirty="0">
                <a:effectLst/>
              </a:rPr>
              <a:t>Signed and notarized confirmation pages with 2 photos.</a:t>
            </a:r>
          </a:p>
          <a:p>
            <a:pPr>
              <a:buFont typeface="Arial" panose="020B0604020202020204" pitchFamily="34" charset="0"/>
              <a:buChar char="•"/>
            </a:pPr>
            <a:r>
              <a:rPr lang="en-US" b="0" i="0" u="none" strike="noStrike" dirty="0">
                <a:effectLst/>
              </a:rPr>
              <a:t>Certified or official notarized photocopy of veterinary college diploma and final transcript.</a:t>
            </a:r>
          </a:p>
          <a:p>
            <a:pPr>
              <a:buFont typeface="Arial" panose="020B0604020202020204" pitchFamily="34" charset="0"/>
              <a:buChar char="•"/>
            </a:pPr>
            <a:r>
              <a:rPr lang="en-US" b="0" i="0" u="none" strike="noStrike" dirty="0">
                <a:effectLst/>
              </a:rPr>
              <a:t>Final year students may register by including a letter from an official at the non-accredited veterinary college indicating the expected graduation date; however, copies of diploma and final transcript are required for completion of Step 1.</a:t>
            </a:r>
          </a:p>
          <a:p>
            <a:endParaRPr lang="en-US" dirty="0"/>
          </a:p>
        </p:txBody>
      </p:sp>
    </p:spTree>
    <p:extLst>
      <p:ext uri="{BB962C8B-B14F-4D97-AF65-F5344CB8AC3E}">
        <p14:creationId xmlns:p14="http://schemas.microsoft.com/office/powerpoint/2010/main" val="3005095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B2BBC-FDEE-E2B1-7B0A-48134C20E0CD}"/>
              </a:ext>
            </a:extLst>
          </p:cNvPr>
          <p:cNvSpPr>
            <a:spLocks noGrp="1"/>
          </p:cNvSpPr>
          <p:nvPr>
            <p:ph type="title"/>
          </p:nvPr>
        </p:nvSpPr>
        <p:spPr/>
        <p:txBody>
          <a:bodyPr>
            <a:normAutofit fontScale="90000"/>
          </a:bodyPr>
          <a:lstStyle/>
          <a:p>
            <a:r>
              <a:rPr lang="en-US" b="0" i="0" u="none" strike="noStrike" dirty="0">
                <a:solidFill>
                  <a:srgbClr val="2F3538"/>
                </a:solidFill>
                <a:effectLst/>
                <a:latin typeface="+mn-lt"/>
              </a:rPr>
              <a:t>Time between ECFVG certification program steps</a:t>
            </a:r>
            <a:br>
              <a:rPr lang="en-US" b="0" i="0" u="none" strike="noStrike" dirty="0">
                <a:solidFill>
                  <a:srgbClr val="2F3538"/>
                </a:solidFill>
                <a:effectLst/>
                <a:latin typeface="+mn-lt"/>
              </a:rPr>
            </a:br>
            <a:endParaRPr lang="en-US" dirty="0">
              <a:latin typeface="+mn-lt"/>
            </a:endParaRPr>
          </a:p>
        </p:txBody>
      </p:sp>
      <p:sp>
        <p:nvSpPr>
          <p:cNvPr id="3" name="Content Placeholder 2">
            <a:extLst>
              <a:ext uri="{FF2B5EF4-FFF2-40B4-BE49-F238E27FC236}">
                <a16:creationId xmlns:a16="http://schemas.microsoft.com/office/drawing/2014/main" id="{D8C86FCE-050C-18BB-9D60-BDEFB636E8D3}"/>
              </a:ext>
            </a:extLst>
          </p:cNvPr>
          <p:cNvSpPr>
            <a:spLocks noGrp="1"/>
          </p:cNvSpPr>
          <p:nvPr>
            <p:ph idx="1"/>
          </p:nvPr>
        </p:nvSpPr>
        <p:spPr/>
        <p:txBody>
          <a:bodyPr>
            <a:normAutofit fontScale="92500" lnSpcReduction="20000"/>
          </a:bodyPr>
          <a:lstStyle/>
          <a:p>
            <a:pPr algn="l"/>
            <a:r>
              <a:rPr lang="en-US" b="0" i="0" u="none" strike="noStrike" dirty="0">
                <a:solidFill>
                  <a:srgbClr val="2F3538"/>
                </a:solidFill>
                <a:effectLst/>
              </a:rPr>
              <a:t>Candidates enrolled in the ECFVG program on or after January 1, 2015, will be required to complete Step 3 and Step 4 requirements </a:t>
            </a:r>
            <a:r>
              <a:rPr lang="en-US" b="1" i="0" u="none" strike="noStrike" dirty="0">
                <a:solidFill>
                  <a:srgbClr val="2F3538"/>
                </a:solidFill>
                <a:effectLst/>
                <a:highlight>
                  <a:srgbClr val="FFFF00"/>
                </a:highlight>
              </a:rPr>
              <a:t>within seven years </a:t>
            </a:r>
            <a:r>
              <a:rPr lang="en-US" b="0" i="0" u="none" strike="noStrike" dirty="0">
                <a:solidFill>
                  <a:srgbClr val="2F3538"/>
                </a:solidFill>
                <a:effectLst/>
              </a:rPr>
              <a:t>of completing Step 2 requirements, in order to successfully complete certification requirements. Those candidates who do not complete certification within seven years of completing Step 2 requirements, will be required to start over again at the Step 2 level of the program while maintaining registration in the program. That is, candidates who do not complete certification requirements within the stipulated seven- year period will be required to submit valid scores from English language proficiency exams and  successfully complete the BCSE again prior to becoming eligible for the CPE again. Candidates beginning at the Step 2 level again will not be expected to complete Step 1 requirements again as long as registration in the program is maintained.</a:t>
            </a:r>
          </a:p>
          <a:p>
            <a:pPr algn="l"/>
            <a:r>
              <a:rPr lang="en-US" b="0" i="0" u="none" strike="noStrike" dirty="0">
                <a:solidFill>
                  <a:srgbClr val="2F3538"/>
                </a:solidFill>
                <a:effectLst/>
              </a:rPr>
              <a:t>This seven-year time stipulation between program steps will not affect ECFVG candidates enrolled in the program prior to January 1, 2015.</a:t>
            </a:r>
          </a:p>
          <a:p>
            <a:pPr algn="l"/>
            <a:r>
              <a:rPr lang="en-US" b="0" i="0" u="none" strike="noStrike" dirty="0">
                <a:solidFill>
                  <a:srgbClr val="2F3538"/>
                </a:solidFill>
                <a:effectLst/>
              </a:rPr>
              <a:t>All candidates working towards completion of certification requirements will be required to maintain registration in the program by paying the required bi-annual fees towards re-registration.</a:t>
            </a:r>
          </a:p>
          <a:p>
            <a:endParaRPr lang="en-US" dirty="0"/>
          </a:p>
        </p:txBody>
      </p:sp>
    </p:spTree>
    <p:extLst>
      <p:ext uri="{BB962C8B-B14F-4D97-AF65-F5344CB8AC3E}">
        <p14:creationId xmlns:p14="http://schemas.microsoft.com/office/powerpoint/2010/main" val="4045181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EF960-7830-3F89-6E96-D749CF8D5540}"/>
              </a:ext>
            </a:extLst>
          </p:cNvPr>
          <p:cNvSpPr>
            <a:spLocks noGrp="1"/>
          </p:cNvSpPr>
          <p:nvPr>
            <p:ph type="title"/>
          </p:nvPr>
        </p:nvSpPr>
        <p:spPr>
          <a:xfrm>
            <a:off x="1295402" y="982132"/>
            <a:ext cx="9601196" cy="1574800"/>
          </a:xfrm>
        </p:spPr>
        <p:txBody>
          <a:bodyPr>
            <a:normAutofit fontScale="90000"/>
          </a:bodyPr>
          <a:lstStyle/>
          <a:p>
            <a:r>
              <a:rPr lang="en-US" b="1" i="0" u="none" strike="noStrike" dirty="0">
                <a:solidFill>
                  <a:srgbClr val="00305E"/>
                </a:solidFill>
                <a:effectLst/>
                <a:latin typeface="+mn-lt"/>
              </a:rPr>
              <a:t>Scheduling your testing appointment</a:t>
            </a:r>
            <a:br>
              <a:rPr lang="en-US" b="1" i="0" u="none" strike="noStrike" dirty="0">
                <a:solidFill>
                  <a:srgbClr val="00305E"/>
                </a:solidFill>
                <a:effectLst/>
                <a:latin typeface="+mn-lt"/>
              </a:rPr>
            </a:br>
            <a:br>
              <a:rPr lang="en-US" dirty="0">
                <a:latin typeface="+mn-lt"/>
              </a:rPr>
            </a:br>
            <a:endParaRPr lang="en-US" dirty="0">
              <a:latin typeface="+mn-lt"/>
            </a:endParaRPr>
          </a:p>
        </p:txBody>
      </p:sp>
      <p:sp>
        <p:nvSpPr>
          <p:cNvPr id="3" name="Content Placeholder 2">
            <a:extLst>
              <a:ext uri="{FF2B5EF4-FFF2-40B4-BE49-F238E27FC236}">
                <a16:creationId xmlns:a16="http://schemas.microsoft.com/office/drawing/2014/main" id="{BE9F8A6E-D228-86E2-A62C-F290FBB495EC}"/>
              </a:ext>
            </a:extLst>
          </p:cNvPr>
          <p:cNvSpPr>
            <a:spLocks noGrp="1"/>
          </p:cNvSpPr>
          <p:nvPr>
            <p:ph idx="1"/>
          </p:nvPr>
        </p:nvSpPr>
        <p:spPr>
          <a:xfrm>
            <a:off x="1295401" y="2415941"/>
            <a:ext cx="9601196" cy="3459927"/>
          </a:xfrm>
        </p:spPr>
        <p:txBody>
          <a:bodyPr/>
          <a:lstStyle/>
          <a:p>
            <a:r>
              <a:rPr lang="en-US" b="0" i="0" u="none" strike="noStrike" dirty="0">
                <a:solidFill>
                  <a:srgbClr val="2F3538"/>
                </a:solidFill>
                <a:effectLst/>
              </a:rPr>
              <a:t>When you schedule your appointment you will be issued an </a:t>
            </a:r>
            <a:r>
              <a:rPr lang="en-US" b="1" i="0" u="none" strike="noStrike" dirty="0">
                <a:solidFill>
                  <a:srgbClr val="2F3538"/>
                </a:solidFill>
                <a:effectLst/>
                <a:highlight>
                  <a:srgbClr val="FFFF00"/>
                </a:highlight>
              </a:rPr>
              <a:t>appointment confirmation number</a:t>
            </a:r>
            <a:r>
              <a:rPr lang="en-US" b="0" i="0" u="none" strike="noStrike" dirty="0">
                <a:solidFill>
                  <a:srgbClr val="2F3538"/>
                </a:solidFill>
                <a:effectLst/>
              </a:rPr>
              <a:t>, which you will need to bring with you on the day of your examination. Be sure to write that information down. You may also confirm and print your appointment information online at </a:t>
            </a:r>
            <a:r>
              <a:rPr lang="en-US" b="0" i="0" u="none" strike="noStrike" dirty="0">
                <a:solidFill>
                  <a:srgbClr val="007F88"/>
                </a:solidFill>
                <a:effectLst/>
                <a:hlinkClick r:id="rId2"/>
              </a:rPr>
              <a:t>www.prometric.com</a:t>
            </a:r>
            <a:r>
              <a:rPr lang="en-US" b="0" i="0" u="none" strike="noStrike" dirty="0">
                <a:solidFill>
                  <a:srgbClr val="2F3538"/>
                </a:solidFill>
                <a:effectLst/>
              </a:rPr>
              <a:t>.</a:t>
            </a:r>
            <a:endParaRPr lang="en-US" dirty="0"/>
          </a:p>
        </p:txBody>
      </p:sp>
    </p:spTree>
    <p:extLst>
      <p:ext uri="{BB962C8B-B14F-4D97-AF65-F5344CB8AC3E}">
        <p14:creationId xmlns:p14="http://schemas.microsoft.com/office/powerpoint/2010/main" val="3831143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5A9E5-3ECA-B58F-AD36-31FC3C6FBF6F}"/>
              </a:ext>
            </a:extLst>
          </p:cNvPr>
          <p:cNvSpPr>
            <a:spLocks noGrp="1"/>
          </p:cNvSpPr>
          <p:nvPr>
            <p:ph type="title"/>
          </p:nvPr>
        </p:nvSpPr>
        <p:spPr/>
        <p:txBody>
          <a:bodyPr/>
          <a:lstStyle/>
          <a:p>
            <a:r>
              <a:rPr lang="en-US" dirty="0"/>
              <a:t>AFTER BCSC</a:t>
            </a:r>
          </a:p>
        </p:txBody>
      </p:sp>
      <p:sp>
        <p:nvSpPr>
          <p:cNvPr id="3" name="Content Placeholder 2">
            <a:extLst>
              <a:ext uri="{FF2B5EF4-FFF2-40B4-BE49-F238E27FC236}">
                <a16:creationId xmlns:a16="http://schemas.microsoft.com/office/drawing/2014/main" id="{C6E36D4E-69BB-3DA3-1B11-0D33D424C695}"/>
              </a:ext>
            </a:extLst>
          </p:cNvPr>
          <p:cNvSpPr>
            <a:spLocks noGrp="1"/>
          </p:cNvSpPr>
          <p:nvPr>
            <p:ph idx="1"/>
          </p:nvPr>
        </p:nvSpPr>
        <p:spPr>
          <a:xfrm>
            <a:off x="1024128" y="1973179"/>
            <a:ext cx="9720073" cy="4336181"/>
          </a:xfrm>
        </p:spPr>
        <p:txBody>
          <a:bodyPr>
            <a:normAutofit fontScale="77500" lnSpcReduction="20000"/>
          </a:bodyPr>
          <a:lstStyle/>
          <a:p>
            <a:pPr algn="l"/>
            <a:r>
              <a:rPr lang="en-US" b="1" i="0" u="none" strike="noStrike" dirty="0">
                <a:solidFill>
                  <a:srgbClr val="2F3538"/>
                </a:solidFill>
                <a:effectLst/>
              </a:rPr>
              <a:t>Surgery Documentation Requirement</a:t>
            </a:r>
            <a:br>
              <a:rPr lang="en-US" b="0" i="0" u="none" strike="noStrike" dirty="0">
                <a:solidFill>
                  <a:srgbClr val="2F3538"/>
                </a:solidFill>
                <a:effectLst/>
              </a:rPr>
            </a:br>
            <a:r>
              <a:rPr lang="en-US" b="0" i="0" u="none" strike="noStrike" dirty="0">
                <a:solidFill>
                  <a:srgbClr val="2F3538"/>
                </a:solidFill>
                <a:effectLst/>
              </a:rPr>
              <a:t>In addition, candidates who enroll into the ECFVG program on or after July 1, 2014, must submit validated </a:t>
            </a:r>
            <a:r>
              <a:rPr lang="en-US" b="0" i="0" u="none" strike="noStrike" dirty="0">
                <a:solidFill>
                  <a:srgbClr val="007F88"/>
                </a:solidFill>
                <a:effectLst/>
                <a:hlinkClick r:id="rId2"/>
              </a:rPr>
              <a:t>Surgical Experience Documentation</a:t>
            </a:r>
            <a:r>
              <a:rPr lang="en-US" b="0" i="0" u="none" strike="noStrike" dirty="0">
                <a:solidFill>
                  <a:srgbClr val="2F3538"/>
                </a:solidFill>
                <a:effectLst/>
              </a:rPr>
              <a:t> forms as proof of having performed, in the five-year period prior to candidate's CPE, at least one (1) ovariohysterectomy as the primary surgeon and at least five (5) additional surgical procedures as either the primary or the assistant surgeon. The 5 additional procedures may be ovariohysterectomies or other surgical procedures, but each documented surgery should involve all elements of an aseptic surgical procedure, including gowning &amp; gloving, draping of the patient, and use of sterile instrumentation. Validation of surgery experience can be provided by </a:t>
            </a:r>
            <a:r>
              <a:rPr lang="en-US" b="1" i="0" u="none" strike="noStrike" dirty="0">
                <a:solidFill>
                  <a:srgbClr val="2F3538"/>
                </a:solidFill>
                <a:effectLst/>
              </a:rPr>
              <a:t>one or more veterinarians licensed to practice veterinary medicine in any international jurisdiction</a:t>
            </a:r>
            <a:r>
              <a:rPr lang="en-US" b="0" i="0" u="none" strike="noStrike" dirty="0">
                <a:solidFill>
                  <a:srgbClr val="2F3538"/>
                </a:solidFill>
                <a:effectLst/>
              </a:rPr>
              <a:t>. Please note that, candidates who enrolled into the ECFVG program on or after July 1, 2014, will be eligible to register for the full CPE only when the required documentation is received in its entirety in the ECFVG office and processed by ECFVG staff. The ECFVG reserves the right to verify the documents received. Candidates are reminded that falsification of documents would be a violation of the Rules of Conduct and can resolve in disciplinary actions up to and including dismissal from the program. Candidates who successfully fulfill this eligibility requirement will be notified of their Step 4 eligibility by e-mail and will be able to register and apply for CPE through ECFVG Online.</a:t>
            </a:r>
          </a:p>
          <a:p>
            <a:pPr algn="l"/>
            <a:r>
              <a:rPr lang="en-US" b="0" i="0" u="none" strike="noStrike" dirty="0">
                <a:solidFill>
                  <a:srgbClr val="2F3538"/>
                </a:solidFill>
                <a:effectLst/>
              </a:rPr>
              <a:t>This CPE eligibility requirement does not apply to candidates enrolled in the ECFVG program prior to July 1, 2014. However, the ECFVG strongly recommends that all candidates have the experience described above prior to attempting the surgical section of the CPE.</a:t>
            </a:r>
          </a:p>
          <a:p>
            <a:endParaRPr lang="en-US" dirty="0"/>
          </a:p>
        </p:txBody>
      </p:sp>
    </p:spTree>
    <p:extLst>
      <p:ext uri="{BB962C8B-B14F-4D97-AF65-F5344CB8AC3E}">
        <p14:creationId xmlns:p14="http://schemas.microsoft.com/office/powerpoint/2010/main" val="3209334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F165AC-4EC6-7991-1716-A50067054F08}"/>
              </a:ext>
            </a:extLst>
          </p:cNvPr>
          <p:cNvSpPr>
            <a:spLocks noGrp="1"/>
          </p:cNvSpPr>
          <p:nvPr>
            <p:ph idx="1"/>
          </p:nvPr>
        </p:nvSpPr>
        <p:spPr>
          <a:xfrm>
            <a:off x="4699818" y="640080"/>
            <a:ext cx="7172138" cy="3745107"/>
          </a:xfrm>
        </p:spPr>
        <p:txBody>
          <a:bodyPr>
            <a:normAutofit/>
          </a:bodyPr>
          <a:lstStyle/>
          <a:p>
            <a:r>
              <a:rPr lang="en-US" b="0" i="0" u="none" strike="noStrike" dirty="0">
                <a:effectLst/>
              </a:rPr>
              <a:t>Successfully complete a postgraduate, rigorous, standardized, and multi-day hands-on assessment of clinical veterinary skills.</a:t>
            </a:r>
          </a:p>
          <a:p>
            <a:endParaRPr lang="en-US" dirty="0"/>
          </a:p>
        </p:txBody>
      </p:sp>
      <p:pic>
        <p:nvPicPr>
          <p:cNvPr id="7" name="Graphic 6" descr="Check List">
            <a:extLst>
              <a:ext uri="{FF2B5EF4-FFF2-40B4-BE49-F238E27FC236}">
                <a16:creationId xmlns:a16="http://schemas.microsoft.com/office/drawing/2014/main" id="{12617236-38AE-8148-51AA-A64102FEB7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sp>
        <p:nvSpPr>
          <p:cNvPr id="2" name="TextBox 1">
            <a:extLst>
              <a:ext uri="{FF2B5EF4-FFF2-40B4-BE49-F238E27FC236}">
                <a16:creationId xmlns:a16="http://schemas.microsoft.com/office/drawing/2014/main" id="{DC73E293-4CE8-4A51-CC5C-3C61323A4C34}"/>
              </a:ext>
            </a:extLst>
          </p:cNvPr>
          <p:cNvSpPr txBox="1"/>
          <p:nvPr/>
        </p:nvSpPr>
        <p:spPr>
          <a:xfrm>
            <a:off x="115503" y="1866302"/>
            <a:ext cx="3840480" cy="1384995"/>
          </a:xfrm>
          <a:prstGeom prst="rect">
            <a:avLst/>
          </a:prstGeom>
          <a:noFill/>
        </p:spPr>
        <p:txBody>
          <a:bodyPr wrap="square" rtlCol="0">
            <a:spAutoFit/>
          </a:bodyPr>
          <a:lstStyle/>
          <a:p>
            <a:pPr algn="ctr"/>
            <a:r>
              <a:rPr lang="en-US" sz="2800" b="1" i="0" u="none" strike="noStrike" dirty="0">
                <a:effectLst/>
                <a:latin typeface="+mj-lt"/>
              </a:rPr>
              <a:t>STEP 4: Pass hands-on </a:t>
            </a:r>
          </a:p>
          <a:p>
            <a:pPr algn="ctr"/>
            <a:r>
              <a:rPr lang="en-US" sz="2800" b="1" i="0" u="none" strike="noStrike" dirty="0">
                <a:effectLst/>
                <a:latin typeface="+mj-lt"/>
              </a:rPr>
              <a:t>clinical skills assessment</a:t>
            </a:r>
          </a:p>
          <a:p>
            <a:pPr algn="ctr"/>
            <a:endParaRPr lang="en-US" sz="2800" dirty="0">
              <a:latin typeface="+mj-lt"/>
            </a:endParaRPr>
          </a:p>
        </p:txBody>
      </p:sp>
    </p:spTree>
    <p:extLst>
      <p:ext uri="{BB962C8B-B14F-4D97-AF65-F5344CB8AC3E}">
        <p14:creationId xmlns:p14="http://schemas.microsoft.com/office/powerpoint/2010/main" val="1208785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78D04E-70C2-9DE6-1811-AF0F77D23B79}"/>
              </a:ext>
            </a:extLst>
          </p:cNvPr>
          <p:cNvSpPr>
            <a:spLocks noGrp="1"/>
          </p:cNvSpPr>
          <p:nvPr>
            <p:ph idx="1"/>
          </p:nvPr>
        </p:nvSpPr>
        <p:spPr>
          <a:xfrm>
            <a:off x="1066800" y="1293541"/>
            <a:ext cx="10058400" cy="4741499"/>
          </a:xfrm>
        </p:spPr>
        <p:txBody>
          <a:bodyPr>
            <a:normAutofit fontScale="77500" lnSpcReduction="20000"/>
          </a:bodyPr>
          <a:lstStyle/>
          <a:p>
            <a:pPr algn="l"/>
            <a:r>
              <a:rPr lang="en-US" b="0" i="0" u="none" strike="noStrike" dirty="0">
                <a:solidFill>
                  <a:srgbClr val="2F3538"/>
                </a:solidFill>
                <a:effectLst/>
              </a:rPr>
              <a:t>Step 4 — </a:t>
            </a:r>
            <a:r>
              <a:rPr lang="en-US" b="1" i="0" u="none" strike="noStrike" dirty="0">
                <a:solidFill>
                  <a:srgbClr val="2F3538"/>
                </a:solidFill>
                <a:effectLst/>
                <a:highlight>
                  <a:srgbClr val="FFFF00"/>
                </a:highlight>
              </a:rPr>
              <a:t>Clinical Skills Assessment</a:t>
            </a:r>
          </a:p>
          <a:p>
            <a:pPr algn="l"/>
            <a:r>
              <a:rPr lang="en-US" b="0" i="0" u="none" strike="noStrike" dirty="0">
                <a:solidFill>
                  <a:srgbClr val="2F3538"/>
                </a:solidFill>
                <a:effectLst/>
              </a:rPr>
              <a:t>To complete Step 4, candidates must attain a </a:t>
            </a:r>
            <a:r>
              <a:rPr lang="en-US" b="1" i="0" u="none" strike="noStrike" dirty="0">
                <a:solidFill>
                  <a:srgbClr val="2F3538"/>
                </a:solidFill>
                <a:effectLst/>
                <a:highlight>
                  <a:srgbClr val="00FFFF"/>
                </a:highlight>
              </a:rPr>
              <a:t>passing score on all sections </a:t>
            </a:r>
            <a:r>
              <a:rPr lang="en-US" b="0" i="0" u="none" strike="noStrike" dirty="0">
                <a:solidFill>
                  <a:srgbClr val="2F3538"/>
                </a:solidFill>
                <a:effectLst/>
              </a:rPr>
              <a:t>of the Clinical Proficiency Examination (CPE); only the CPE approved by the ECFVG will meet the requirements for assessment of clinical skills.</a:t>
            </a:r>
          </a:p>
          <a:p>
            <a:pPr algn="l"/>
            <a:r>
              <a:rPr lang="en-US" b="0" i="0" u="none" strike="noStrike" dirty="0">
                <a:solidFill>
                  <a:srgbClr val="2F3538"/>
                </a:solidFill>
                <a:effectLst/>
              </a:rPr>
              <a:t>The CPE is a </a:t>
            </a:r>
            <a:r>
              <a:rPr lang="en-US" b="1" i="0" u="none" strike="noStrike" dirty="0">
                <a:solidFill>
                  <a:srgbClr val="2F3538"/>
                </a:solidFill>
                <a:effectLst/>
                <a:highlight>
                  <a:srgbClr val="00FFFF"/>
                </a:highlight>
              </a:rPr>
              <a:t>3-day, 7-section, hands-on clinical skills examination</a:t>
            </a:r>
            <a:r>
              <a:rPr lang="en-US" b="0" i="0" u="none" strike="noStrike" dirty="0">
                <a:solidFill>
                  <a:srgbClr val="2F3538"/>
                </a:solidFill>
                <a:effectLst/>
              </a:rPr>
              <a:t>, administered by the faculty of a college of veterinary medicine or other authorized testing institution. The skill level expected for a passing grade on each of the 7 sections of the CPE is that of an entry-level graduate of an accredited veterinary college. Only well-prepared candidates will be able to pass the CPE. </a:t>
            </a:r>
          </a:p>
          <a:p>
            <a:pPr algn="l"/>
            <a:r>
              <a:rPr lang="en-US" b="0" i="0" u="none" strike="noStrike" dirty="0">
                <a:solidFill>
                  <a:srgbClr val="2F3538"/>
                </a:solidFill>
                <a:effectLst/>
              </a:rPr>
              <a:t>Complete information on the CPE, including format, eligibility requirements, fee structure, application procedures, scoring, location of approved sites, rescheduling, rules of conduct, and testing accommodations, can be found in the </a:t>
            </a:r>
            <a:r>
              <a:rPr lang="en-US" b="0" i="0" u="none" strike="noStrike" dirty="0">
                <a:solidFill>
                  <a:srgbClr val="007F88"/>
                </a:solidFill>
                <a:effectLst/>
                <a:hlinkClick r:id="rId2"/>
              </a:rPr>
              <a:t>CPE Candidate Bulletin</a:t>
            </a:r>
            <a:r>
              <a:rPr lang="en-US" b="0" i="0" u="none" strike="noStrike" dirty="0">
                <a:solidFill>
                  <a:srgbClr val="2F3538"/>
                </a:solidFill>
                <a:effectLst/>
              </a:rPr>
              <a:t>. All candidates are encouraged to read this document to understand the CPE eligibility and application process.</a:t>
            </a:r>
          </a:p>
          <a:p>
            <a:pPr algn="l"/>
            <a:r>
              <a:rPr lang="en-US" b="0" i="0" u="none" strike="noStrike" dirty="0">
                <a:solidFill>
                  <a:srgbClr val="2F3538"/>
                </a:solidFill>
                <a:effectLst/>
              </a:rPr>
              <a:t>Please note that candidates only become eligible to apply for and take the CPE after ECFVG Steps 1, 2, and 3 are successfully completed.</a:t>
            </a:r>
          </a:p>
          <a:p>
            <a:pPr algn="l"/>
            <a:r>
              <a:rPr lang="en-US" b="0" i="0" u="none" strike="noStrike" dirty="0">
                <a:solidFill>
                  <a:srgbClr val="2F3538"/>
                </a:solidFill>
                <a:effectLst/>
              </a:rPr>
              <a:t>Please refer to the </a:t>
            </a:r>
            <a:r>
              <a:rPr lang="en-US" b="0" i="0" u="none" strike="noStrike" dirty="0">
                <a:solidFill>
                  <a:srgbClr val="007F88"/>
                </a:solidFill>
                <a:effectLst/>
                <a:hlinkClick r:id="rId2"/>
              </a:rPr>
              <a:t>CPE Candidate Bulletin</a:t>
            </a:r>
            <a:r>
              <a:rPr lang="en-US" b="0" i="0" u="none" strike="noStrike" dirty="0">
                <a:solidFill>
                  <a:srgbClr val="2F3538"/>
                </a:solidFill>
                <a:effectLst/>
              </a:rPr>
              <a:t> for complete details regarding the CPE application process and fee structure.</a:t>
            </a:r>
          </a:p>
          <a:p>
            <a:pPr algn="l"/>
            <a:r>
              <a:rPr lang="en-US" b="0" i="0" u="none" strike="noStrike" dirty="0">
                <a:solidFill>
                  <a:srgbClr val="2F3538"/>
                </a:solidFill>
                <a:effectLst/>
              </a:rPr>
              <a:t>The Canadian National Examining Board (NEB; </a:t>
            </a:r>
            <a:r>
              <a:rPr lang="en-US" b="0" i="0" u="none" strike="noStrike" dirty="0">
                <a:solidFill>
                  <a:srgbClr val="007F88"/>
                </a:solidFill>
                <a:effectLst/>
                <a:hlinkClick r:id="rId3"/>
              </a:rPr>
              <a:t>http://www.canadianveterinarians.net/</a:t>
            </a:r>
            <a:r>
              <a:rPr lang="en-US" b="0" i="0" u="none" strike="noStrike" dirty="0">
                <a:solidFill>
                  <a:srgbClr val="2F3538"/>
                </a:solidFill>
                <a:effectLst/>
              </a:rPr>
              <a:t>) also uses the CPE as part of its certification program. NEB candidates must register for the CPE through the NEB office; CPE score reports for NEB candidates will also be through the NEB office. Both ECFVG and NEB candidates may only reserve a single full or retake CPE position at any one time, regardless through which agency that single testing seat is reserved.</a:t>
            </a:r>
          </a:p>
          <a:p>
            <a:endParaRPr lang="en-US" dirty="0"/>
          </a:p>
        </p:txBody>
      </p:sp>
    </p:spTree>
    <p:extLst>
      <p:ext uri="{BB962C8B-B14F-4D97-AF65-F5344CB8AC3E}">
        <p14:creationId xmlns:p14="http://schemas.microsoft.com/office/powerpoint/2010/main" val="3005165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4EB7E8-FE27-FC02-9844-906043631583}"/>
              </a:ext>
            </a:extLst>
          </p:cNvPr>
          <p:cNvSpPr>
            <a:spLocks noGrp="1"/>
          </p:cNvSpPr>
          <p:nvPr>
            <p:ph idx="1"/>
          </p:nvPr>
        </p:nvSpPr>
        <p:spPr>
          <a:xfrm>
            <a:off x="1066800" y="1137424"/>
            <a:ext cx="10058400" cy="4897616"/>
          </a:xfrm>
        </p:spPr>
        <p:txBody>
          <a:bodyPr>
            <a:normAutofit fontScale="92500" lnSpcReduction="10000"/>
          </a:bodyPr>
          <a:lstStyle/>
          <a:p>
            <a:r>
              <a:rPr lang="en-US" b="1" dirty="0">
                <a:solidFill>
                  <a:srgbClr val="00305E"/>
                </a:solidFill>
                <a:effectLst/>
                <a:highlight>
                  <a:srgbClr val="FFFF00"/>
                </a:highlight>
              </a:rPr>
              <a:t>CPE Format</a:t>
            </a:r>
          </a:p>
          <a:p>
            <a:r>
              <a:rPr lang="en-US" dirty="0">
                <a:effectLst/>
              </a:rPr>
              <a:t>The </a:t>
            </a:r>
            <a:r>
              <a:rPr lang="en-US" dirty="0">
                <a:effectLst/>
                <a:highlight>
                  <a:srgbClr val="00FFFF"/>
                </a:highlight>
              </a:rPr>
              <a:t>seven sections </a:t>
            </a:r>
            <a:r>
              <a:rPr lang="en-US" dirty="0">
                <a:effectLst/>
              </a:rPr>
              <a:t>of the CPE include: anesthesia (canine), equine practice, food animal practice, necropsy, radiographic positioning (small animal), small animal medicine, and surgery (canine ovariohysterectomy). The CPE </a:t>
            </a:r>
            <a:r>
              <a:rPr lang="en-US" i="1" dirty="0">
                <a:effectLst/>
              </a:rPr>
              <a:t>Manual of Administration</a:t>
            </a:r>
            <a:r>
              <a:rPr lang="en-US" dirty="0">
                <a:effectLst/>
              </a:rPr>
              <a:t> (MOA) describes specific sections and skills to be assessed and serves as the guide for administering the CPE to all candidates. All sites offering the CPE must adhere to the standards set forth in the </a:t>
            </a:r>
            <a:r>
              <a:rPr lang="en-US" i="1" dirty="0">
                <a:effectLst/>
              </a:rPr>
              <a:t>MOA</a:t>
            </a:r>
            <a:r>
              <a:rPr lang="en-US" dirty="0">
                <a:effectLst/>
              </a:rPr>
              <a:t> and two other quality assurance documents</a:t>
            </a:r>
          </a:p>
          <a:p>
            <a:r>
              <a:rPr lang="en-US" dirty="0">
                <a:effectLst/>
              </a:rPr>
              <a:t>ECFVG candidates have access to the </a:t>
            </a:r>
            <a:r>
              <a:rPr lang="en-US" u="none" strike="noStrike" dirty="0">
                <a:solidFill>
                  <a:srgbClr val="007F88"/>
                </a:solidFill>
                <a:effectLst/>
                <a:hlinkClick r:id="rId2"/>
              </a:rPr>
              <a:t>current MOA</a:t>
            </a:r>
            <a:r>
              <a:rPr lang="en-US" dirty="0">
                <a:effectLst/>
              </a:rPr>
              <a:t> online. The MOA is updated on a yearly basis and it is the candidates' responsibility to ensure that they have the most up-to-date MOA. Candidates are urged to carefully read this MOA and understand the skill requirements of the CPE prior to completing their CPE application. After having done this, each candidate will be able to critically self-assess his/her competencies to determine those areas of weakness that require further training/education. If further training/education is required, the support and expertise of a veterinary mentor is strongly recommended prior to scheduling and attempting the CPE.</a:t>
            </a:r>
          </a:p>
          <a:p>
            <a:pPr marL="0" indent="0">
              <a:buNone/>
            </a:pPr>
            <a:br>
              <a:rPr lang="en-US" dirty="0">
                <a:effectLst/>
              </a:rPr>
            </a:br>
            <a:endParaRPr lang="en-US" dirty="0">
              <a:effectLst/>
            </a:endParaRPr>
          </a:p>
          <a:p>
            <a:endParaRPr lang="en-US" dirty="0"/>
          </a:p>
        </p:txBody>
      </p:sp>
    </p:spTree>
    <p:extLst>
      <p:ext uri="{BB962C8B-B14F-4D97-AF65-F5344CB8AC3E}">
        <p14:creationId xmlns:p14="http://schemas.microsoft.com/office/powerpoint/2010/main" val="4060637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D1487A-3F17-1DF2-9C5F-5BA9EDA64758}"/>
              </a:ext>
            </a:extLst>
          </p:cNvPr>
          <p:cNvSpPr>
            <a:spLocks noGrp="1"/>
          </p:cNvSpPr>
          <p:nvPr>
            <p:ph idx="1"/>
          </p:nvPr>
        </p:nvSpPr>
        <p:spPr>
          <a:xfrm>
            <a:off x="869796" y="900063"/>
            <a:ext cx="10169912" cy="5277712"/>
          </a:xfrm>
        </p:spPr>
        <p:txBody>
          <a:bodyPr>
            <a:normAutofit fontScale="77500" lnSpcReduction="20000"/>
          </a:bodyPr>
          <a:lstStyle/>
          <a:p>
            <a:pPr algn="l"/>
            <a:r>
              <a:rPr lang="en-US" b="1" i="0" u="none" strike="noStrike" dirty="0">
                <a:solidFill>
                  <a:srgbClr val="00305E"/>
                </a:solidFill>
                <a:effectLst/>
              </a:rPr>
              <a:t>CPE Sites and Schedule</a:t>
            </a:r>
          </a:p>
          <a:p>
            <a:pPr algn="l"/>
            <a:r>
              <a:rPr lang="en-US" b="0" i="0" u="none" strike="noStrike" dirty="0">
                <a:solidFill>
                  <a:srgbClr val="2F3538"/>
                </a:solidFill>
                <a:effectLst/>
              </a:rPr>
              <a:t>The ECFVG administers the CPE in cooperation with approved sites. </a:t>
            </a:r>
          </a:p>
          <a:p>
            <a:pPr algn="l"/>
            <a:r>
              <a:rPr lang="en-US" b="0" i="0" u="none" strike="noStrike" dirty="0">
                <a:solidFill>
                  <a:srgbClr val="2F3538"/>
                </a:solidFill>
                <a:effectLst/>
              </a:rPr>
              <a:t>The following two sites will administer the CPE for the AVMA/ECFVG:</a:t>
            </a:r>
          </a:p>
          <a:p>
            <a:pPr algn="l">
              <a:buFont typeface="Arial" panose="020B0604020202020204" pitchFamily="34" charset="0"/>
              <a:buChar char="•"/>
            </a:pPr>
            <a:r>
              <a:rPr lang="en-US" b="0" i="0" u="none" strike="noStrike" dirty="0">
                <a:solidFill>
                  <a:srgbClr val="2F3538"/>
                </a:solidFill>
                <a:effectLst/>
                <a:highlight>
                  <a:srgbClr val="00FFFF"/>
                </a:highlight>
              </a:rPr>
              <a:t>Mississippi State University College of Veterinary Medicine (Starkville, MS)</a:t>
            </a:r>
          </a:p>
          <a:p>
            <a:pPr algn="l">
              <a:buFont typeface="Arial" panose="020B0604020202020204" pitchFamily="34" charset="0"/>
              <a:buChar char="•"/>
            </a:pPr>
            <a:r>
              <a:rPr lang="en-US" b="0" i="0" u="none" strike="noStrike" dirty="0" err="1">
                <a:solidFill>
                  <a:srgbClr val="2F3538"/>
                </a:solidFill>
                <a:effectLst/>
                <a:highlight>
                  <a:srgbClr val="00FFFF"/>
                </a:highlight>
              </a:rPr>
              <a:t>Viticus</a:t>
            </a:r>
            <a:r>
              <a:rPr lang="en-US" b="0" i="0" u="none" strike="noStrike" dirty="0">
                <a:solidFill>
                  <a:srgbClr val="2F3538"/>
                </a:solidFill>
                <a:effectLst/>
                <a:highlight>
                  <a:srgbClr val="00FFFF"/>
                </a:highlight>
              </a:rPr>
              <a:t> Group ™ (formerly Western Veterinary Conference Oquendo Center, Las Vegas, NV)</a:t>
            </a:r>
          </a:p>
          <a:p>
            <a:pPr algn="l"/>
            <a:r>
              <a:rPr lang="en-US" b="0" i="0" u="none" strike="noStrike" dirty="0">
                <a:solidFill>
                  <a:srgbClr val="2F3538"/>
                </a:solidFill>
                <a:effectLst/>
              </a:rPr>
              <a:t>Candidates who complete any portion of their clinical education (pre- or post-graduation) at an AVMA-accredited veterinary college cannot take the CPE administered at that college. Candidates are not permitted to take examinations at the same site which they were a resident or an intern, or an employee or former employee of that site or school/college.</a:t>
            </a:r>
          </a:p>
          <a:p>
            <a:pPr algn="l"/>
            <a:r>
              <a:rPr lang="en-US" b="0" i="0" u="none" strike="noStrike" dirty="0">
                <a:solidFill>
                  <a:srgbClr val="2F3538"/>
                </a:solidFill>
                <a:effectLst/>
              </a:rPr>
              <a:t>Candidates may take the CPE at a site at which they took Continuing Education (CE) courses, provided that candidates are not tested by the same individual(s) who provided the training. Also, training must have taken place at least six months prior to examination at same site.</a:t>
            </a:r>
          </a:p>
          <a:p>
            <a:pPr algn="l"/>
            <a:r>
              <a:rPr lang="en-US" b="0" i="0" u="none" strike="noStrike" dirty="0">
                <a:solidFill>
                  <a:srgbClr val="2F3538"/>
                </a:solidFill>
                <a:effectLst/>
              </a:rPr>
              <a:t>The CPE is administered multiple times each year, at one or more of the above sites. All sites administer retake sections as well, although not all sections are offered as retakes by all sites.</a:t>
            </a:r>
          </a:p>
          <a:p>
            <a:pPr algn="l"/>
            <a:r>
              <a:rPr lang="en-US" b="0" i="0" u="none" strike="noStrike" dirty="0">
                <a:solidFill>
                  <a:srgbClr val="2F3538"/>
                </a:solidFill>
                <a:effectLst/>
              </a:rPr>
              <a:t>After a candidate's CPE application is processed and a testing date is assigned, the candidate will receive a confirmation letter, which will contain information (</a:t>
            </a:r>
            <a:r>
              <a:rPr lang="en-US" b="0" i="0" u="none" strike="noStrike" dirty="0" err="1">
                <a:solidFill>
                  <a:srgbClr val="2F3538"/>
                </a:solidFill>
                <a:effectLst/>
              </a:rPr>
              <a:t>eg</a:t>
            </a:r>
            <a:r>
              <a:rPr lang="en-US" b="0" i="0" u="none" strike="noStrike" dirty="0">
                <a:solidFill>
                  <a:srgbClr val="2F3538"/>
                </a:solidFill>
                <a:effectLst/>
              </a:rPr>
              <a:t>, test site and date(s), nearby airport/driving directions, and lodging information) to allow the candidate to make travel arrangements. Expenses related to travelling to, and staying at, the CPE site are the responsibility of the candidate. Approximately two weeks prior to the assigned CPE date(s), CPE site personnel will send the candidate more detailed information regarding his/her on-site examination schedule.</a:t>
            </a:r>
          </a:p>
          <a:p>
            <a:endParaRPr lang="en-US" dirty="0"/>
          </a:p>
        </p:txBody>
      </p:sp>
    </p:spTree>
    <p:extLst>
      <p:ext uri="{BB962C8B-B14F-4D97-AF65-F5344CB8AC3E}">
        <p14:creationId xmlns:p14="http://schemas.microsoft.com/office/powerpoint/2010/main" val="1130132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A6DFA0-68FC-C1B3-9BC1-BACED6E21314}"/>
              </a:ext>
            </a:extLst>
          </p:cNvPr>
          <p:cNvSpPr>
            <a:spLocks noGrp="1"/>
          </p:cNvSpPr>
          <p:nvPr>
            <p:ph idx="1"/>
          </p:nvPr>
        </p:nvSpPr>
        <p:spPr>
          <a:xfrm>
            <a:off x="1066800" y="1137424"/>
            <a:ext cx="10058400" cy="4897616"/>
          </a:xfrm>
        </p:spPr>
        <p:txBody>
          <a:bodyPr>
            <a:normAutofit fontScale="92500" lnSpcReduction="10000"/>
          </a:bodyPr>
          <a:lstStyle/>
          <a:p>
            <a:pPr marL="0" indent="0">
              <a:buNone/>
            </a:pPr>
            <a:r>
              <a:rPr lang="en-US" b="1" i="0" u="none" strike="noStrike" dirty="0">
                <a:solidFill>
                  <a:srgbClr val="00305E"/>
                </a:solidFill>
                <a:effectLst/>
              </a:rPr>
              <a:t>Fees for the Full CPE</a:t>
            </a:r>
          </a:p>
          <a:p>
            <a:r>
              <a:rPr lang="en-US" b="0" i="0" u="none" strike="noStrike" dirty="0">
                <a:solidFill>
                  <a:srgbClr val="2F3538"/>
                </a:solidFill>
                <a:effectLst/>
              </a:rPr>
              <a:t>2020 administrations after January </a:t>
            </a:r>
            <a:r>
              <a:rPr lang="en-US" b="0" i="0" u="none" strike="noStrike" dirty="0">
                <a:solidFill>
                  <a:srgbClr val="2F3538"/>
                </a:solidFill>
                <a:effectLst/>
                <a:highlight>
                  <a:srgbClr val="FFFF00"/>
                </a:highlight>
              </a:rPr>
              <a:t>1: $7,630 (USD)</a:t>
            </a:r>
            <a:r>
              <a:rPr lang="en-US" b="0" i="0" u="none" strike="noStrike" dirty="0">
                <a:solidFill>
                  <a:srgbClr val="2F3538"/>
                </a:solidFill>
                <a:effectLst/>
              </a:rPr>
              <a:t>; ($7,430 CPE Application fee + $200 Administrative fee)</a:t>
            </a:r>
          </a:p>
          <a:p>
            <a:endParaRPr lang="en-US" b="1" i="0" u="none" strike="noStrike" dirty="0">
              <a:solidFill>
                <a:srgbClr val="00305E"/>
              </a:solidFill>
              <a:effectLst/>
            </a:endParaRPr>
          </a:p>
          <a:p>
            <a:pPr algn="l">
              <a:buFont typeface="Arial" panose="020B0604020202020204" pitchFamily="34" charset="0"/>
              <a:buChar char="•"/>
            </a:pPr>
            <a:r>
              <a:rPr lang="en-US" b="0" i="0" u="none" strike="noStrike" dirty="0">
                <a:solidFill>
                  <a:srgbClr val="2F3538"/>
                </a:solidFill>
                <a:effectLst/>
              </a:rPr>
              <a:t>A $1,725 combined CPE fee deposit ($1,000) and one-time QAP fee ($725) must be submitted when completing the application through ECFVG Online. The QAP is restricted to fund processes that ensure and enhance quality of the ECFVG certification program.</a:t>
            </a:r>
          </a:p>
          <a:p>
            <a:pPr algn="l">
              <a:buFont typeface="Arial" panose="020B0604020202020204" pitchFamily="34" charset="0"/>
              <a:buChar char="•"/>
            </a:pPr>
            <a:r>
              <a:rPr lang="en-US" b="0" i="0" u="none" strike="noStrike" dirty="0">
                <a:solidFill>
                  <a:srgbClr val="2F3538"/>
                </a:solidFill>
                <a:effectLst/>
              </a:rPr>
              <a:t>The remaining CPE fee balance is due 60 days prior to examination</a:t>
            </a:r>
          </a:p>
          <a:p>
            <a:pPr algn="l"/>
            <a:r>
              <a:rPr lang="en-US" b="0" i="0" u="none" strike="noStrike" dirty="0">
                <a:solidFill>
                  <a:srgbClr val="2F3538"/>
                </a:solidFill>
                <a:effectLst/>
              </a:rPr>
              <a:t>The final balance must be sent (post-marked) to the AVMA/ECFVG no later than 60 days prior to the scheduled exam. Final payment must be in the form of a cashier's check or money order made payable to the AVMA. Failure to pay this balance by the required deadline will result in forfeiture of all fees and loss of the reserved examination space.</a:t>
            </a:r>
          </a:p>
          <a:p>
            <a:pPr marL="0" indent="0">
              <a:buNone/>
            </a:pPr>
            <a:br>
              <a:rPr lang="en-US" dirty="0"/>
            </a:br>
            <a:endParaRPr lang="en-US" dirty="0"/>
          </a:p>
        </p:txBody>
      </p:sp>
    </p:spTree>
    <p:extLst>
      <p:ext uri="{BB962C8B-B14F-4D97-AF65-F5344CB8AC3E}">
        <p14:creationId xmlns:p14="http://schemas.microsoft.com/office/powerpoint/2010/main" val="30547114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9EC757-856B-1AED-DCA5-C94D91D14DC1}"/>
              </a:ext>
            </a:extLst>
          </p:cNvPr>
          <p:cNvSpPr>
            <a:spLocks noGrp="1"/>
          </p:cNvSpPr>
          <p:nvPr>
            <p:ph idx="1"/>
          </p:nvPr>
        </p:nvSpPr>
        <p:spPr>
          <a:xfrm>
            <a:off x="1066800" y="1260088"/>
            <a:ext cx="10058400" cy="4774952"/>
          </a:xfrm>
        </p:spPr>
        <p:txBody>
          <a:bodyPr>
            <a:normAutofit/>
          </a:bodyPr>
          <a:lstStyle/>
          <a:p>
            <a:pPr marL="0" indent="0" algn="l">
              <a:buNone/>
            </a:pPr>
            <a:r>
              <a:rPr lang="en-US" b="1" i="0" u="none" strike="noStrike" dirty="0">
                <a:solidFill>
                  <a:srgbClr val="00305E"/>
                </a:solidFill>
                <a:effectLst/>
              </a:rPr>
              <a:t>Passing Standard and Score Reporting</a:t>
            </a:r>
          </a:p>
          <a:p>
            <a:pPr algn="l"/>
            <a:r>
              <a:rPr lang="en-US" b="0" i="0" u="none" strike="noStrike" dirty="0">
                <a:solidFill>
                  <a:srgbClr val="2F3538"/>
                </a:solidFill>
                <a:effectLst/>
              </a:rPr>
              <a:t>The skill level to pass each section of the CPE is that expected of a minimally competent new graduate of an AVMA/Council on Education-accredited veterinary school. This passing standard corresponds with a </a:t>
            </a:r>
            <a:r>
              <a:rPr lang="en-US" b="0" i="0" u="none" strike="noStrike" dirty="0">
                <a:solidFill>
                  <a:srgbClr val="2F3538"/>
                </a:solidFill>
                <a:effectLst/>
                <a:highlight>
                  <a:srgbClr val="FFFF00"/>
                </a:highlight>
              </a:rPr>
              <a:t>minimum score of 60 points (out of a total of 100) </a:t>
            </a:r>
            <a:r>
              <a:rPr lang="en-US" b="0" i="0" u="none" strike="noStrike" dirty="0">
                <a:solidFill>
                  <a:srgbClr val="2F3538"/>
                </a:solidFill>
                <a:effectLst/>
              </a:rPr>
              <a:t>for all sections except anesthesia and surgery, both of which are scored as "pass" (at least minimally competent) or "fail." A score of 60 points or greater or a "pass" in each of the 7 sections of the CPE is required in order to pass the entire examination.</a:t>
            </a:r>
          </a:p>
          <a:p>
            <a:pPr algn="l"/>
            <a:r>
              <a:rPr lang="en-US" b="0" i="0" u="none" strike="noStrike" dirty="0">
                <a:solidFill>
                  <a:srgbClr val="2F3538"/>
                </a:solidFill>
                <a:effectLst/>
              </a:rPr>
              <a:t>Score reports (stating pass or fail only for each section) will be reported by the ECFVG via e-mail and through ECFVG Online. Scores will be released no more than </a:t>
            </a:r>
            <a:r>
              <a:rPr lang="en-US" b="0" i="0" u="none" strike="noStrike" dirty="0">
                <a:solidFill>
                  <a:srgbClr val="2F3538"/>
                </a:solidFill>
                <a:effectLst/>
                <a:highlight>
                  <a:srgbClr val="00FFFF"/>
                </a:highlight>
              </a:rPr>
              <a:t>twenty (20) business days </a:t>
            </a:r>
            <a:r>
              <a:rPr lang="en-US" b="0" i="0" u="none" strike="noStrike" dirty="0">
                <a:solidFill>
                  <a:srgbClr val="2F3538"/>
                </a:solidFill>
                <a:effectLst/>
              </a:rPr>
              <a:t>following the final day of any given CPE administration. Scores </a:t>
            </a:r>
            <a:r>
              <a:rPr lang="en-US" b="1" i="0" u="none" strike="noStrike" dirty="0">
                <a:solidFill>
                  <a:srgbClr val="2F3538"/>
                </a:solidFill>
                <a:effectLst/>
              </a:rPr>
              <a:t>CANNOT</a:t>
            </a:r>
            <a:r>
              <a:rPr lang="en-US" b="0" i="0" u="none" strike="noStrike" dirty="0">
                <a:solidFill>
                  <a:srgbClr val="2F3538"/>
                </a:solidFill>
                <a:effectLst/>
              </a:rPr>
              <a:t> be released via fax or telephone. To ensure timeliness in delivery of score reports, it is essential that candidates update contact information immediately through ECFVG Online or by e-mailing or faxing the ECFVG office</a:t>
            </a:r>
          </a:p>
          <a:p>
            <a:endParaRPr lang="en-US" dirty="0"/>
          </a:p>
        </p:txBody>
      </p:sp>
    </p:spTree>
    <p:extLst>
      <p:ext uri="{BB962C8B-B14F-4D97-AF65-F5344CB8AC3E}">
        <p14:creationId xmlns:p14="http://schemas.microsoft.com/office/powerpoint/2010/main" val="3168299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8A852E-56AC-0899-B340-EDE70951632E}"/>
              </a:ext>
            </a:extLst>
          </p:cNvPr>
          <p:cNvSpPr>
            <a:spLocks noGrp="1"/>
          </p:cNvSpPr>
          <p:nvPr>
            <p:ph idx="1"/>
          </p:nvPr>
        </p:nvSpPr>
        <p:spPr>
          <a:xfrm>
            <a:off x="1066800" y="1014761"/>
            <a:ext cx="10058400" cy="5020279"/>
          </a:xfrm>
        </p:spPr>
        <p:txBody>
          <a:bodyPr>
            <a:normAutofit lnSpcReduction="10000"/>
          </a:bodyPr>
          <a:lstStyle/>
          <a:p>
            <a:pPr marL="0" indent="0" algn="l">
              <a:buNone/>
            </a:pPr>
            <a:r>
              <a:rPr lang="en-US" b="1" i="0" u="none" strike="noStrike" dirty="0">
                <a:solidFill>
                  <a:srgbClr val="00305E"/>
                </a:solidFill>
                <a:effectLst/>
              </a:rPr>
              <a:t>Extended Score Reports to Candidates</a:t>
            </a:r>
          </a:p>
          <a:p>
            <a:pPr algn="l"/>
            <a:r>
              <a:rPr lang="en-US" b="0" i="0" u="none" strike="noStrike" dirty="0">
                <a:solidFill>
                  <a:srgbClr val="2F3538"/>
                </a:solidFill>
                <a:effectLst/>
              </a:rPr>
              <a:t>An unsuccessful candidate may request an extended but standardized score report of failed section(s) from the office of administration (</a:t>
            </a:r>
            <a:r>
              <a:rPr lang="en-US" b="0" i="0" u="none" strike="noStrike" dirty="0" err="1">
                <a:solidFill>
                  <a:srgbClr val="2F3538"/>
                </a:solidFill>
                <a:effectLst/>
              </a:rPr>
              <a:t>ie</a:t>
            </a:r>
            <a:r>
              <a:rPr lang="en-US" b="0" i="0" u="none" strike="noStrike" dirty="0">
                <a:solidFill>
                  <a:srgbClr val="2F3538"/>
                </a:solidFill>
                <a:effectLst/>
              </a:rPr>
              <a:t>, ECFVG or NEB offices). The report will identify major areas in which the candidate has demonstrated a deficit of knowledge and/or technical proficiency. As such, the purpose of the report is to aid that candidate in preparation for a career in veterinary medicine rather than helping the candidate pass a limited number of skills on the CPE. Requests for extended score reports must be received within two weeks (14 days) of distribution of the candidate’s CPE score report. Candidates intending to file an appeal of a failing score must request an extended score report within 14 days of the score notification and before initiating the ECFVG Appeal Process. ECFVG candidates must request the extended score report via E-mail to </a:t>
            </a:r>
            <a:r>
              <a:rPr lang="en-US" b="0" i="0" u="none" strike="noStrike" dirty="0">
                <a:solidFill>
                  <a:srgbClr val="007F88"/>
                </a:solidFill>
                <a:effectLst/>
                <a:hlinkClick r:id="rId2"/>
              </a:rPr>
              <a:t>ECFVG@avma.org</a:t>
            </a:r>
            <a:r>
              <a:rPr lang="en-US" b="0" i="0" u="none" strike="noStrike" dirty="0">
                <a:solidFill>
                  <a:srgbClr val="2F3538"/>
                </a:solidFill>
                <a:effectLst/>
              </a:rPr>
              <a:t>. The extended score report will then be returned to the candidate via E-mail within 15 business days of receipt of the request. </a:t>
            </a:r>
            <a:r>
              <a:rPr lang="en-US" b="1" i="0" u="none" strike="noStrike" dirty="0">
                <a:solidFill>
                  <a:srgbClr val="2F3538"/>
                </a:solidFill>
                <a:effectLst/>
              </a:rPr>
              <a:t>Candidates may only request extended score reports from the ECFVG office (or the NEB office for CPEs administered in Canada) and are prohibited from asking examiners for feedback or for more details of their failure during or after completion of the CPE.</a:t>
            </a:r>
            <a:endParaRPr lang="en-US" b="0" i="0" u="none" strike="noStrike" dirty="0">
              <a:solidFill>
                <a:srgbClr val="2F3538"/>
              </a:solidFill>
              <a:effectLst/>
            </a:endParaRPr>
          </a:p>
          <a:p>
            <a:endParaRPr lang="en-US" dirty="0"/>
          </a:p>
        </p:txBody>
      </p:sp>
    </p:spTree>
    <p:extLst>
      <p:ext uri="{BB962C8B-B14F-4D97-AF65-F5344CB8AC3E}">
        <p14:creationId xmlns:p14="http://schemas.microsoft.com/office/powerpoint/2010/main" val="185115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4">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6">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2">
            <a:extLst>
              <a:ext uri="{FF2B5EF4-FFF2-40B4-BE49-F238E27FC236}">
                <a16:creationId xmlns:a16="http://schemas.microsoft.com/office/drawing/2014/main" id="{3F57FC4B-6FF8-CF73-A338-2B2E4FCA6EDE}"/>
              </a:ext>
            </a:extLst>
          </p:cNvPr>
          <p:cNvSpPr>
            <a:spLocks noGrp="1"/>
          </p:cNvSpPr>
          <p:nvPr>
            <p:ph idx="1"/>
          </p:nvPr>
        </p:nvSpPr>
        <p:spPr>
          <a:xfrm>
            <a:off x="4764505" y="0"/>
            <a:ext cx="7427495" cy="6858000"/>
          </a:xfrm>
        </p:spPr>
        <p:txBody>
          <a:bodyPr anchor="ctr">
            <a:normAutofit/>
          </a:bodyPr>
          <a:lstStyle/>
          <a:p>
            <a:r>
              <a:rPr lang="en-US" sz="1400" b="0" i="0" u="none" strike="noStrike" dirty="0">
                <a:effectLst/>
              </a:rPr>
              <a:t>To register in the ECFVG certification program, an applicant must complete the </a:t>
            </a:r>
            <a:r>
              <a:rPr lang="en-US" sz="1400" b="1" i="0" u="none" strike="noStrike" dirty="0">
                <a:effectLst/>
                <a:highlight>
                  <a:srgbClr val="FFFF00"/>
                </a:highlight>
                <a:hlinkClick r:id="rId2"/>
              </a:rPr>
              <a:t>online application</a:t>
            </a:r>
            <a:r>
              <a:rPr lang="en-US" sz="1400" b="1" i="0" u="none" strike="noStrike" dirty="0">
                <a:effectLst/>
                <a:highlight>
                  <a:srgbClr val="FFFF00"/>
                </a:highlight>
              </a:rPr>
              <a:t> </a:t>
            </a:r>
            <a:r>
              <a:rPr lang="en-US" sz="1400" b="0" i="0" u="none" strike="noStrike" dirty="0">
                <a:effectLst/>
              </a:rPr>
              <a:t>and submit the payment of </a:t>
            </a:r>
            <a:r>
              <a:rPr lang="en-US" sz="1400" b="0" i="0" u="none" strike="noStrike" dirty="0">
                <a:effectLst/>
                <a:highlight>
                  <a:srgbClr val="FFFF00"/>
                </a:highlight>
              </a:rPr>
              <a:t>$1,400.00 </a:t>
            </a:r>
            <a:r>
              <a:rPr lang="en-US" sz="1400" b="0" i="0" u="none" strike="noStrike" dirty="0">
                <a:effectLst/>
              </a:rPr>
              <a:t>(USD; $675.00 ECFVG program application fee; $725.00 ECFVG Quality Assurance Program [QAP] fee).  Candidates must also submit the following to the ECFVG office within 7 business days of submitting the </a:t>
            </a:r>
            <a:r>
              <a:rPr lang="en-US" sz="1400" b="1" i="0" u="none" strike="noStrike" dirty="0">
                <a:effectLst/>
                <a:highlight>
                  <a:srgbClr val="FFFF00"/>
                </a:highlight>
                <a:hlinkClick r:id="rId3"/>
              </a:rPr>
              <a:t>online application</a:t>
            </a:r>
            <a:r>
              <a:rPr lang="en-US" sz="1400" dirty="0"/>
              <a:t>.</a:t>
            </a:r>
            <a:endParaRPr lang="en-US" sz="1400" b="0" i="0" u="none" strike="noStrike" dirty="0">
              <a:effectLst/>
            </a:endParaRPr>
          </a:p>
          <a:p>
            <a:pPr>
              <a:buFont typeface="+mj-lt"/>
              <a:buAutoNum type="arabicPeriod"/>
            </a:pPr>
            <a:r>
              <a:rPr lang="en-US" sz="1400" b="0" i="0" u="none" strike="noStrike" dirty="0">
                <a:effectLst/>
              </a:rPr>
              <a:t>A completed and notarized ECFVG confirmation page available at the end of the online application.</a:t>
            </a:r>
          </a:p>
          <a:p>
            <a:pPr>
              <a:buFont typeface="+mj-lt"/>
              <a:buAutoNum type="arabicPeriod"/>
            </a:pPr>
            <a:r>
              <a:rPr lang="en-US" sz="1400" b="0" i="0" u="none" strike="noStrike" dirty="0">
                <a:effectLst/>
              </a:rPr>
              <a:t>Two photographs (passport size).</a:t>
            </a:r>
          </a:p>
          <a:p>
            <a:pPr marL="742950" lvl="1" indent="-285750">
              <a:buFont typeface="+mj-lt"/>
              <a:buAutoNum type="arabicPeriod"/>
            </a:pPr>
            <a:r>
              <a:rPr lang="en-US" sz="1400" b="0" i="0" u="none" strike="noStrike" dirty="0">
                <a:effectLst/>
              </a:rPr>
              <a:t>One photograph (passport size) affixed to application indicated space and </a:t>
            </a:r>
            <a:r>
              <a:rPr lang="en-US" sz="1400" b="1" i="0" u="none" strike="noStrike" dirty="0">
                <a:effectLst/>
              </a:rPr>
              <a:t>MUST BE INCLUDED UNDER A PORTION OF THE NOTARIAL SEAL OR the STAMP OF THE VETERINARY COLLEGE OR CONSULAR OFFICIAL. Otherwise, the application will not be accepted. The applicant will be required to resubmit the application.</a:t>
            </a:r>
            <a:endParaRPr lang="en-US" sz="1400" b="0" i="0" u="none" strike="noStrike" dirty="0">
              <a:effectLst/>
            </a:endParaRPr>
          </a:p>
          <a:p>
            <a:pPr marL="742950" lvl="1" indent="-285750">
              <a:buFont typeface="+mj-lt"/>
              <a:buAutoNum type="arabicPeriod"/>
            </a:pPr>
            <a:r>
              <a:rPr lang="en-US" sz="1400" b="0" i="0" u="none" strike="noStrike" dirty="0">
                <a:effectLst/>
              </a:rPr>
              <a:t>One additional identical photograph (passport size).</a:t>
            </a:r>
          </a:p>
          <a:p>
            <a:pPr>
              <a:buFont typeface="+mj-lt"/>
              <a:buAutoNum type="arabicPeriod"/>
            </a:pPr>
            <a:r>
              <a:rPr lang="en-US" sz="1400" b="0" i="0" u="none" strike="noStrike" dirty="0">
                <a:effectLst/>
              </a:rPr>
              <a:t>As proof of graduation from an AVMA ECFVG®-listed veterinary medical college, certified, notarized, photocopies or official (issued directly by school) of the applicant's veterinary college diploma and final transcripts (for each year of study), both in the language of issuance and as a certified English translation. (CERTIFIED, NOTARIZED, OR OFFICIAL PHOTOCOPIES ONLY-</a:t>
            </a:r>
            <a:r>
              <a:rPr lang="en-US" sz="1400" b="1" i="0" u="none" strike="noStrike" dirty="0">
                <a:effectLst/>
              </a:rPr>
              <a:t>DO NOT SEND ORIGINALS). AVMA will not be responsible for returning originals to you. AVMA will not be responsible for lost or destroyed originals.</a:t>
            </a:r>
            <a:r>
              <a:rPr lang="en-US" sz="1400" b="0" i="0" u="none" strike="noStrike" dirty="0">
                <a:effectLst/>
              </a:rPr>
              <a:t> Provisional Certificates and Certificates of Graduation are unacceptable for ECFVG program purposes.</a:t>
            </a:r>
          </a:p>
          <a:p>
            <a:pPr marL="742950" lvl="1" indent="-285750">
              <a:buFont typeface="+mj-lt"/>
              <a:buAutoNum type="arabicPeriod"/>
            </a:pPr>
            <a:r>
              <a:rPr lang="en-US" sz="1400" b="0" i="0" u="none" strike="noStrike" dirty="0">
                <a:effectLst/>
              </a:rPr>
              <a:t>If the applicant is a final-year student at an </a:t>
            </a:r>
            <a:r>
              <a:rPr lang="en-US" sz="1400" b="0" i="0" u="none" strike="noStrike" dirty="0">
                <a:effectLst/>
                <a:hlinkClick r:id="rId4"/>
              </a:rPr>
              <a:t>AVMA ECFVG®-listed veterinary college</a:t>
            </a:r>
            <a:r>
              <a:rPr lang="en-US" sz="1400" b="0" i="0" u="none" strike="noStrike" dirty="0">
                <a:effectLst/>
              </a:rPr>
              <a:t>, transcripts, as described above, for those years of study completed and a letter from an official of the veterinary college stating that the applicant will graduate within the year must be submitted with the ECFVG application form. After graduating from the </a:t>
            </a:r>
            <a:r>
              <a:rPr lang="en-US" sz="1400" b="0" i="0" u="none" strike="noStrike" dirty="0">
                <a:effectLst/>
                <a:hlinkClick r:id="rId4"/>
              </a:rPr>
              <a:t>AVMA ECFVG®-listed veterinary college</a:t>
            </a:r>
            <a:r>
              <a:rPr lang="en-US" sz="1400" b="0" i="0" u="none" strike="noStrike" dirty="0">
                <a:effectLst/>
              </a:rPr>
              <a:t>, such candidates will need to submit certified, notarized, or official (issued directly by school) photocopies of their veterinary college diploma and final transcripts before Step 1 can be considered complete.</a:t>
            </a:r>
          </a:p>
          <a:p>
            <a:endParaRPr lang="en-US" sz="1400" dirty="0"/>
          </a:p>
        </p:txBody>
      </p:sp>
      <p:sp>
        <p:nvSpPr>
          <p:cNvPr id="2" name="TextBox 1">
            <a:extLst>
              <a:ext uri="{FF2B5EF4-FFF2-40B4-BE49-F238E27FC236}">
                <a16:creationId xmlns:a16="http://schemas.microsoft.com/office/drawing/2014/main" id="{A20F4EB2-4892-0CCA-C349-FE90684A6E8D}"/>
              </a:ext>
            </a:extLst>
          </p:cNvPr>
          <p:cNvSpPr txBox="1"/>
          <p:nvPr/>
        </p:nvSpPr>
        <p:spPr>
          <a:xfrm>
            <a:off x="161001" y="1395662"/>
            <a:ext cx="4493295" cy="400110"/>
          </a:xfrm>
          <a:prstGeom prst="rect">
            <a:avLst/>
          </a:prstGeom>
          <a:noFill/>
        </p:spPr>
        <p:txBody>
          <a:bodyPr wrap="square" rtlCol="0">
            <a:spAutoFit/>
          </a:bodyPr>
          <a:lstStyle/>
          <a:p>
            <a:pPr algn="ctr"/>
            <a:r>
              <a:rPr lang="en-US" sz="2000" b="1" i="0" u="none" strike="noStrike" dirty="0">
                <a:effectLst/>
                <a:latin typeface="+mj-lt"/>
              </a:rPr>
              <a:t>Step 1 — Registration and Proof of Graduation</a:t>
            </a:r>
          </a:p>
        </p:txBody>
      </p:sp>
    </p:spTree>
    <p:extLst>
      <p:ext uri="{BB962C8B-B14F-4D97-AF65-F5344CB8AC3E}">
        <p14:creationId xmlns:p14="http://schemas.microsoft.com/office/powerpoint/2010/main" val="3256899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4F7648-DADE-0BB9-E2A0-29545D7C02CA}"/>
              </a:ext>
            </a:extLst>
          </p:cNvPr>
          <p:cNvSpPr>
            <a:spLocks noGrp="1"/>
          </p:cNvSpPr>
          <p:nvPr>
            <p:ph idx="1"/>
          </p:nvPr>
        </p:nvSpPr>
        <p:spPr>
          <a:xfrm>
            <a:off x="1066800" y="1126273"/>
            <a:ext cx="10058400" cy="4908767"/>
          </a:xfrm>
        </p:spPr>
        <p:txBody>
          <a:bodyPr>
            <a:normAutofit fontScale="92500" lnSpcReduction="10000"/>
          </a:bodyPr>
          <a:lstStyle/>
          <a:p>
            <a:pPr algn="l"/>
            <a:r>
              <a:rPr lang="en-US" b="1" i="0" u="none" strike="noStrike" dirty="0">
                <a:solidFill>
                  <a:srgbClr val="00305E"/>
                </a:solidFill>
                <a:effectLst/>
              </a:rPr>
              <a:t>CPE Retakes and Associated Fees</a:t>
            </a:r>
          </a:p>
          <a:p>
            <a:pPr algn="l"/>
            <a:r>
              <a:rPr lang="en-US" b="0" i="0" u="none" strike="noStrike" dirty="0">
                <a:solidFill>
                  <a:srgbClr val="2F3538"/>
                </a:solidFill>
                <a:effectLst/>
              </a:rPr>
              <a:t>A candidate with a "fail" in four or more sections of the examination must retake the entire examination by repeating the application process for the full CPE and paying all associated CPE fees and </a:t>
            </a:r>
            <a:r>
              <a:rPr lang="en-US" b="0" i="0" u="none" strike="noStrike" dirty="0" err="1">
                <a:solidFill>
                  <a:srgbClr val="2F3538"/>
                </a:solidFill>
                <a:effectLst/>
              </a:rPr>
              <a:t>adminstrative</a:t>
            </a:r>
            <a:r>
              <a:rPr lang="en-US" b="0" i="0" u="none" strike="noStrike" dirty="0">
                <a:solidFill>
                  <a:srgbClr val="2F3538"/>
                </a:solidFill>
                <a:effectLst/>
              </a:rPr>
              <a:t> fees (no additional QAP fees will be required for all candidates including those candidates who initially enrolled into the ECFVG program prior to January 1, 2006).</a:t>
            </a:r>
          </a:p>
          <a:p>
            <a:pPr algn="l"/>
            <a:r>
              <a:rPr lang="en-US" b="0" i="0" u="none" strike="noStrike" dirty="0">
                <a:solidFill>
                  <a:srgbClr val="2F3538"/>
                </a:solidFill>
                <a:effectLst/>
                <a:highlight>
                  <a:srgbClr val="FFFF00"/>
                </a:highlight>
              </a:rPr>
              <a:t>A candidate with a "fail" in one, two, or three sections is allowed two additional opportunities to retake and successfully pass the failed sections as long as the candidate applies for retakes within six months of each failure </a:t>
            </a:r>
            <a:r>
              <a:rPr lang="en-US" b="0" i="0" u="none" strike="noStrike" dirty="0">
                <a:solidFill>
                  <a:srgbClr val="2F3538"/>
                </a:solidFill>
                <a:effectLst/>
              </a:rPr>
              <a:t>and accepts one of the first available retakes offered. Failure to successfully pass the retake sections within these two attempts or failure to accept one of the first available retakes will necessitate the candidate retaking the entire CPE.</a:t>
            </a:r>
          </a:p>
          <a:p>
            <a:pPr algn="l"/>
            <a:r>
              <a:rPr lang="en-US" b="0" i="0" u="none" strike="noStrike" dirty="0">
                <a:solidFill>
                  <a:srgbClr val="2F3538"/>
                </a:solidFill>
                <a:effectLst/>
              </a:rPr>
              <a:t>For retakes administered the following retake expense structure will apply:</a:t>
            </a:r>
          </a:p>
          <a:p>
            <a:pPr algn="l">
              <a:buFont typeface="Arial" panose="020B0604020202020204" pitchFamily="34" charset="0"/>
              <a:buChar char="•"/>
            </a:pPr>
            <a:r>
              <a:rPr lang="en-US" b="0" i="0" u="none" strike="noStrike" dirty="0">
                <a:solidFill>
                  <a:srgbClr val="2F3538"/>
                </a:solidFill>
                <a:effectLst/>
                <a:highlight>
                  <a:srgbClr val="00FFFF"/>
                </a:highlight>
              </a:rPr>
              <a:t>$1,450 (USD) per section </a:t>
            </a:r>
            <a:r>
              <a:rPr lang="en-US" b="0" i="0" u="none" strike="noStrike" dirty="0">
                <a:solidFill>
                  <a:srgbClr val="2F3538"/>
                </a:solidFill>
                <a:effectLst/>
              </a:rPr>
              <a:t>($1,400 CPE Application fee + $50 </a:t>
            </a:r>
            <a:r>
              <a:rPr lang="en-US" b="0" i="0" u="none" strike="noStrike" dirty="0" err="1">
                <a:solidFill>
                  <a:srgbClr val="2F3538"/>
                </a:solidFill>
                <a:effectLst/>
              </a:rPr>
              <a:t>Adminstrative</a:t>
            </a:r>
            <a:r>
              <a:rPr lang="en-US" b="0" i="0" u="none" strike="noStrike" dirty="0">
                <a:solidFill>
                  <a:srgbClr val="2F3538"/>
                </a:solidFill>
                <a:effectLst/>
              </a:rPr>
              <a:t> fee)</a:t>
            </a:r>
          </a:p>
          <a:p>
            <a:pPr algn="l"/>
            <a:r>
              <a:rPr lang="en-US" b="0" i="0" u="none" strike="noStrike" dirty="0">
                <a:solidFill>
                  <a:srgbClr val="2F3538"/>
                </a:solidFill>
                <a:effectLst/>
              </a:rPr>
              <a:t>Other than the administrative fee, all retake fees are forwarded to the CPE site administering the retake sections to defray costs associated with the examination. All fees to retake failed sections of the CPE are also non-refundable and non-transferable.</a:t>
            </a:r>
          </a:p>
          <a:p>
            <a:endParaRPr lang="en-US" dirty="0"/>
          </a:p>
        </p:txBody>
      </p:sp>
    </p:spTree>
    <p:extLst>
      <p:ext uri="{BB962C8B-B14F-4D97-AF65-F5344CB8AC3E}">
        <p14:creationId xmlns:p14="http://schemas.microsoft.com/office/powerpoint/2010/main" val="181127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25D4DD-2ABB-330A-72D3-3A0E1AD90F0C}"/>
              </a:ext>
            </a:extLst>
          </p:cNvPr>
          <p:cNvSpPr>
            <a:spLocks noGrp="1"/>
          </p:cNvSpPr>
          <p:nvPr>
            <p:ph idx="1"/>
          </p:nvPr>
        </p:nvSpPr>
        <p:spPr>
          <a:xfrm>
            <a:off x="1066800" y="1326995"/>
            <a:ext cx="10058400" cy="4708045"/>
          </a:xfrm>
        </p:spPr>
        <p:txBody>
          <a:bodyPr/>
          <a:lstStyle/>
          <a:p>
            <a:pPr marL="0" indent="0" algn="l">
              <a:buNone/>
            </a:pPr>
            <a:r>
              <a:rPr lang="en-US" b="1" i="0" u="none" strike="noStrike" dirty="0">
                <a:solidFill>
                  <a:srgbClr val="00305E"/>
                </a:solidFill>
                <a:effectLst/>
              </a:rPr>
              <a:t>Appeals and Complaints</a:t>
            </a:r>
          </a:p>
          <a:p>
            <a:pPr algn="l"/>
            <a:r>
              <a:rPr lang="en-US" b="0" i="0" u="none" strike="noStrike" dirty="0">
                <a:solidFill>
                  <a:srgbClr val="2F3538"/>
                </a:solidFill>
                <a:effectLst/>
              </a:rPr>
              <a:t>Should a candidate wish to file an appeal regarding a failing score on one or more sections of the CPE after requesting and receiving an extended score report for his/her performance on the examination, he/she may file a Petition for Reconsideration of the adverse decision by following the </a:t>
            </a:r>
            <a:r>
              <a:rPr lang="en-US" b="0" i="0" u="none" strike="noStrike" dirty="0">
                <a:solidFill>
                  <a:srgbClr val="007F88"/>
                </a:solidFill>
                <a:effectLst/>
                <a:hlinkClick r:id="rId2"/>
              </a:rPr>
              <a:t>ECFVG Appeal Procedure</a:t>
            </a:r>
            <a:r>
              <a:rPr lang="en-US" b="0" i="0" u="none" strike="noStrike" dirty="0">
                <a:solidFill>
                  <a:srgbClr val="2F3538"/>
                </a:solidFill>
                <a:effectLst/>
              </a:rPr>
              <a:t>. Appeals submitted without a prior request for an extended score report will not be considered by the ECFVG</a:t>
            </a:r>
          </a:p>
          <a:p>
            <a:endParaRPr lang="en-US" dirty="0"/>
          </a:p>
        </p:txBody>
      </p:sp>
    </p:spTree>
    <p:extLst>
      <p:ext uri="{BB962C8B-B14F-4D97-AF65-F5344CB8AC3E}">
        <p14:creationId xmlns:p14="http://schemas.microsoft.com/office/powerpoint/2010/main" val="503372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D88D56-AB51-4368-8676-F161E1359DEA}"/>
              </a:ext>
            </a:extLst>
          </p:cNvPr>
          <p:cNvSpPr>
            <a:spLocks noGrp="1"/>
          </p:cNvSpPr>
          <p:nvPr>
            <p:ph idx="1"/>
          </p:nvPr>
        </p:nvSpPr>
        <p:spPr>
          <a:xfrm>
            <a:off x="1024128" y="325601"/>
            <a:ext cx="8018271" cy="5983759"/>
          </a:xfrm>
        </p:spPr>
        <p:txBody>
          <a:bodyPr>
            <a:normAutofit fontScale="92500" lnSpcReduction="10000"/>
          </a:bodyPr>
          <a:lstStyle/>
          <a:p>
            <a:r>
              <a:rPr lang="en-US" sz="1600" b="0" i="0" u="none" strike="noStrike" dirty="0">
                <a:effectLst/>
              </a:rPr>
              <a:t>All items must be sent to: ECFVG, American Veterinary Medical Association, 1931 N Meacham Road, Suite 100, Schaumburg, IL 60173-4360, USA.</a:t>
            </a:r>
          </a:p>
          <a:p>
            <a:r>
              <a:rPr lang="en-US" sz="1600" b="1" i="1" u="none" strike="noStrike" dirty="0">
                <a:effectLst/>
              </a:rPr>
              <a:t>Refunds:</a:t>
            </a:r>
            <a:r>
              <a:rPr lang="en-US" sz="1600" b="0" i="0" u="none" strike="noStrike" dirty="0">
                <a:effectLst/>
              </a:rPr>
              <a:t> The $675.00 ECFVG program application fee is nonrefundable. However, if a candidate wishes to withdraw from the ECFVG certification program </a:t>
            </a:r>
            <a:r>
              <a:rPr lang="en-US" sz="1600" b="0" i="0" u="none" strike="noStrike" dirty="0">
                <a:effectLst/>
                <a:highlight>
                  <a:srgbClr val="FFFF00"/>
                </a:highlight>
              </a:rPr>
              <a:t>within 60 days </a:t>
            </a:r>
            <a:r>
              <a:rPr lang="en-US" sz="1600" b="0" i="0" u="none" strike="noStrike" dirty="0">
                <a:effectLst/>
              </a:rPr>
              <a:t>after initially applying, the </a:t>
            </a:r>
            <a:r>
              <a:rPr lang="en-US" sz="1600" b="0" i="0" u="none" strike="noStrike" dirty="0">
                <a:effectLst/>
                <a:highlight>
                  <a:srgbClr val="FFFF00"/>
                </a:highlight>
              </a:rPr>
              <a:t>$725.00 </a:t>
            </a:r>
            <a:r>
              <a:rPr lang="en-US" sz="1600" b="0" i="0" u="none" strike="noStrike" dirty="0">
                <a:effectLst/>
              </a:rPr>
              <a:t>ECFVG Quality Assurance Program (QAP) fee will be</a:t>
            </a:r>
            <a:r>
              <a:rPr lang="en-US" sz="1600" b="0" i="0" u="none" strike="noStrike" dirty="0">
                <a:effectLst/>
                <a:highlight>
                  <a:srgbClr val="FFFF00"/>
                </a:highlight>
              </a:rPr>
              <a:t> refunded </a:t>
            </a:r>
            <a:r>
              <a:rPr lang="en-US" sz="1600" b="0" i="0" u="none" strike="noStrike" dirty="0">
                <a:effectLst/>
              </a:rPr>
              <a:t>upon request to the ECFVG office. Requests must be done online through </a:t>
            </a:r>
            <a:r>
              <a:rPr lang="en-US" sz="1600" b="0" i="0" u="none" strike="noStrike" dirty="0">
                <a:effectLst/>
                <a:hlinkClick r:id="rId2"/>
              </a:rPr>
              <a:t>ECFVG Online</a:t>
            </a:r>
            <a:r>
              <a:rPr lang="en-US" sz="1600" b="0" i="0" u="none" strike="noStrike" dirty="0">
                <a:effectLst/>
              </a:rPr>
              <a:t> (the online candidate database) or by written request. No fees will be refunded for withdrawal requests received more than 60 days after initially applying to the program.</a:t>
            </a:r>
          </a:p>
          <a:p>
            <a:r>
              <a:rPr lang="en-US" sz="1600" b="1" i="1" u="none" strike="noStrike" dirty="0">
                <a:effectLst/>
              </a:rPr>
              <a:t>Re-registration:</a:t>
            </a:r>
            <a:r>
              <a:rPr lang="en-US" sz="1600" b="0" i="0" u="none" strike="noStrike" dirty="0">
                <a:effectLst/>
              </a:rPr>
              <a:t> The original registration fee is valid for </a:t>
            </a:r>
            <a:r>
              <a:rPr lang="en-US" sz="1600" b="0" i="0" u="none" strike="noStrike" dirty="0">
                <a:effectLst/>
                <a:highlight>
                  <a:srgbClr val="FFFF00"/>
                </a:highlight>
              </a:rPr>
              <a:t>two years</a:t>
            </a:r>
            <a:r>
              <a:rPr lang="en-US" sz="1600" b="0" i="0" u="none" strike="noStrike" dirty="0">
                <a:effectLst/>
              </a:rPr>
              <a:t>. To remain active in the program, candidates must re-register every two years by notifying the ECFVG and paying a $120.00 re-registration fee. Candidates will be notified 60 days prior to their re-registration deadline by email and through their online status. Files of candidates who do not re-register in the ECFVG certification program will be made inactive. An inactive file may be reactivated within </a:t>
            </a:r>
            <a:r>
              <a:rPr lang="en-US" sz="1600" b="0" i="0" u="none" strike="noStrike" dirty="0">
                <a:effectLst/>
                <a:highlight>
                  <a:srgbClr val="FFFF00"/>
                </a:highlight>
              </a:rPr>
              <a:t>eight years </a:t>
            </a:r>
            <a:r>
              <a:rPr lang="en-US" sz="1600" b="0" i="0" u="none" strike="noStrike" dirty="0">
                <a:effectLst/>
              </a:rPr>
              <a:t>upon the written request of the candidate and payment of all past-due re-registration fees. Inactive candidate files older than eight years will be destroyed. Future entrance into the ECFVG certification program would require new registration according to guidelines currently in effect.</a:t>
            </a:r>
          </a:p>
          <a:p>
            <a:r>
              <a:rPr lang="en-US" sz="1600" b="1" i="1" u="none" strike="noStrike" dirty="0">
                <a:effectLst/>
              </a:rPr>
              <a:t>Verification of educational credentials:</a:t>
            </a:r>
            <a:r>
              <a:rPr lang="en-US" sz="1600" b="0" i="0" u="none" strike="noStrike" dirty="0">
                <a:effectLst/>
              </a:rPr>
              <a:t> The ECFVG verifies all applicants' educational credentials. The ECFVG Coordinator sends a "certification of graduation" form </a:t>
            </a:r>
            <a:r>
              <a:rPr lang="en-US" sz="1600" b="0" i="0" u="none" strike="noStrike" dirty="0">
                <a:effectLst/>
                <a:hlinkClick r:id="rId3"/>
              </a:rPr>
              <a:t>(Appendix 1)</a:t>
            </a:r>
            <a:r>
              <a:rPr lang="en-US" sz="1600" b="0" i="0" u="none" strike="noStrike" dirty="0">
                <a:effectLst/>
              </a:rPr>
              <a:t>with the applicant's photograph to the dean of the veterinary college from which the applicant graduated. The dean or other college official must verify the applicant's identification and graduation date and return the completed form with the college seal affixed to the ECFVG office. Applicants may proceed with Steps 2 and 3 of the certification program while verification is being obtained. However, Step 1 will not be considered completed until such verification is obtained, and applicants will not be eligible to apply for Step 4 of the certification program (the CPE) until Steps 1, 2, and 3 are completed. The time required to verify Step 1 credentials of a candidate is variable and depends on school, country or language of communication. Sometimes, it may take a long time – weeks, perhaps, even months or longer -- to receive the necessary information about individual candidates. Candidates interested in registering for the ECFVG certification program should plan well in advance as the time required for some aspects of the certification process is beyond the control of ECFVG.</a:t>
            </a:r>
          </a:p>
          <a:p>
            <a:endParaRPr lang="en-US" sz="1600" dirty="0"/>
          </a:p>
        </p:txBody>
      </p:sp>
    </p:spTree>
    <p:extLst>
      <p:ext uri="{BB962C8B-B14F-4D97-AF65-F5344CB8AC3E}">
        <p14:creationId xmlns:p14="http://schemas.microsoft.com/office/powerpoint/2010/main" val="3787911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741619-6764-228A-229A-6DFBED968428}"/>
              </a:ext>
            </a:extLst>
          </p:cNvPr>
          <p:cNvSpPr>
            <a:spLocks noGrp="1"/>
          </p:cNvSpPr>
          <p:nvPr>
            <p:ph idx="1"/>
          </p:nvPr>
        </p:nvSpPr>
        <p:spPr>
          <a:xfrm>
            <a:off x="4699818" y="640080"/>
            <a:ext cx="7172138" cy="3745107"/>
          </a:xfrm>
        </p:spPr>
        <p:txBody>
          <a:bodyPr>
            <a:normAutofit/>
          </a:bodyPr>
          <a:lstStyle/>
          <a:p>
            <a:pPr>
              <a:buFont typeface="Arial" panose="020B0604020202020204" pitchFamily="34" charset="0"/>
              <a:buChar char="•"/>
            </a:pPr>
            <a:r>
              <a:rPr lang="en-US" b="0" i="0" u="none" strike="noStrike" dirty="0">
                <a:effectLst/>
              </a:rPr>
              <a:t>ECFVG candidates </a:t>
            </a:r>
            <a:r>
              <a:rPr lang="en-US" b="0" i="0" u="none" strike="noStrike" dirty="0">
                <a:effectLst/>
                <a:highlight>
                  <a:srgbClr val="00FFFF"/>
                </a:highlight>
              </a:rPr>
              <a:t>must pass one of three standard English-as-a-foreign-language examinations.</a:t>
            </a:r>
          </a:p>
          <a:p>
            <a:pPr>
              <a:buFont typeface="Arial" panose="020B0604020202020204" pitchFamily="34" charset="0"/>
              <a:buChar char="•"/>
            </a:pPr>
            <a:r>
              <a:rPr lang="en-US" b="0" i="0" u="none" strike="noStrike" dirty="0">
                <a:effectLst/>
              </a:rPr>
              <a:t>ECFVG candidates who completed secondary school in the United States, United Kingdom (England, Wales, Scotland, and Northern Ireland), Australia, New Zealand, or Canada (except Quebec) must provide acceptable documentation of successful completion of at least three years of secondary (high) school at which the complete language of instruction was English.</a:t>
            </a:r>
          </a:p>
          <a:p>
            <a:endParaRPr lang="en-US" dirty="0"/>
          </a:p>
        </p:txBody>
      </p:sp>
      <p:pic>
        <p:nvPicPr>
          <p:cNvPr id="7" name="Graphic 6" descr="Checkmark">
            <a:extLst>
              <a:ext uri="{FF2B5EF4-FFF2-40B4-BE49-F238E27FC236}">
                <a16:creationId xmlns:a16="http://schemas.microsoft.com/office/drawing/2014/main" id="{1D00A72D-FA2F-DE7B-C215-C881DAAD7C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sp>
        <p:nvSpPr>
          <p:cNvPr id="2" name="TextBox 1">
            <a:extLst>
              <a:ext uri="{FF2B5EF4-FFF2-40B4-BE49-F238E27FC236}">
                <a16:creationId xmlns:a16="http://schemas.microsoft.com/office/drawing/2014/main" id="{699E96EC-D7C5-6869-5238-B9B1F5DC05DC}"/>
              </a:ext>
            </a:extLst>
          </p:cNvPr>
          <p:cNvSpPr txBox="1"/>
          <p:nvPr/>
        </p:nvSpPr>
        <p:spPr>
          <a:xfrm>
            <a:off x="0" y="2204185"/>
            <a:ext cx="4059935" cy="923330"/>
          </a:xfrm>
          <a:prstGeom prst="rect">
            <a:avLst/>
          </a:prstGeom>
          <a:noFill/>
        </p:spPr>
        <p:txBody>
          <a:bodyPr wrap="square" rtlCol="0">
            <a:spAutoFit/>
          </a:bodyPr>
          <a:lstStyle/>
          <a:p>
            <a:pPr algn="ctr"/>
            <a:r>
              <a:rPr lang="en-US" b="1" i="0" u="none" strike="noStrike" dirty="0">
                <a:effectLst/>
                <a:latin typeface="+mj-lt"/>
              </a:rPr>
              <a:t>STEP 2: Pass English language ability assessment</a:t>
            </a:r>
          </a:p>
          <a:p>
            <a:pPr algn="ctr"/>
            <a:endParaRPr lang="en-US" dirty="0">
              <a:latin typeface="+mj-lt"/>
            </a:endParaRPr>
          </a:p>
        </p:txBody>
      </p:sp>
    </p:spTree>
    <p:extLst>
      <p:ext uri="{BB962C8B-B14F-4D97-AF65-F5344CB8AC3E}">
        <p14:creationId xmlns:p14="http://schemas.microsoft.com/office/powerpoint/2010/main" val="2200400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CEBD1E8C-BC80-F636-5A8C-380F7FC389A0}"/>
              </a:ext>
            </a:extLst>
          </p:cNvPr>
          <p:cNvGraphicFramePr>
            <a:graphicFrameLocks noGrp="1"/>
          </p:cNvGraphicFramePr>
          <p:nvPr>
            <p:ph idx="1"/>
            <p:extLst>
              <p:ext uri="{D42A27DB-BD31-4B8C-83A1-F6EECF244321}">
                <p14:modId xmlns:p14="http://schemas.microsoft.com/office/powerpoint/2010/main" val="222156127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5399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CA1E03-4A28-C929-EA5E-EE94A255B4DD}"/>
              </a:ext>
            </a:extLst>
          </p:cNvPr>
          <p:cNvSpPr>
            <a:spLocks noGrp="1"/>
          </p:cNvSpPr>
          <p:nvPr>
            <p:ph idx="1"/>
          </p:nvPr>
        </p:nvSpPr>
        <p:spPr>
          <a:xfrm>
            <a:off x="689113" y="636103"/>
            <a:ext cx="10721009" cy="6029739"/>
          </a:xfrm>
        </p:spPr>
        <p:txBody>
          <a:bodyPr>
            <a:normAutofit fontScale="92500" lnSpcReduction="10000"/>
          </a:bodyPr>
          <a:lstStyle/>
          <a:p>
            <a:pPr algn="l"/>
            <a:r>
              <a:rPr lang="en-US" b="1" i="0" u="none" strike="noStrike" dirty="0">
                <a:solidFill>
                  <a:srgbClr val="2F3538"/>
                </a:solidFill>
                <a:effectLst/>
                <a:highlight>
                  <a:srgbClr val="FFFF00"/>
                </a:highlight>
              </a:rPr>
              <a:t>International English Language Testing System (IELTS)</a:t>
            </a:r>
            <a:br>
              <a:rPr lang="en-US" b="0" i="0" u="none" strike="noStrike" dirty="0">
                <a:solidFill>
                  <a:srgbClr val="2F3538"/>
                </a:solidFill>
                <a:effectLst/>
                <a:highlight>
                  <a:srgbClr val="FFFF00"/>
                </a:highlight>
              </a:rPr>
            </a:br>
            <a:r>
              <a:rPr lang="en-US" b="0" i="0" u="none" strike="noStrike" dirty="0">
                <a:solidFill>
                  <a:srgbClr val="2F3538"/>
                </a:solidFill>
                <a:effectLst/>
              </a:rPr>
              <a:t>The International English Language Testing System (IELTS) is administered by the University of Cambridge Local Examinations Syndicate, the British Council, and IDE Education Australia. For information in North America, contact IELTS Inc at 825 Colorado Boulevard, Suite 112, Los Angeles, CA 90041 (Web site: </a:t>
            </a:r>
            <a:r>
              <a:rPr lang="en-US" b="0" i="0" u="none" strike="noStrike" dirty="0">
                <a:solidFill>
                  <a:srgbClr val="007F88"/>
                </a:solidFill>
                <a:effectLst/>
                <a:hlinkClick r:id="rId2"/>
              </a:rPr>
              <a:t>www.ielts.org</a:t>
            </a:r>
            <a:r>
              <a:rPr lang="en-US" b="0" i="0" u="none" strike="noStrike" dirty="0">
                <a:solidFill>
                  <a:srgbClr val="2F3538"/>
                </a:solidFill>
                <a:effectLst/>
              </a:rPr>
              <a:t>; telephone: 323-255-2771). The ECFVG requires original score reports directly from IELTS Inc.</a:t>
            </a:r>
          </a:p>
          <a:p>
            <a:pPr algn="l"/>
            <a:r>
              <a:rPr lang="en-US" b="0" i="0" u="none" strike="noStrike" dirty="0">
                <a:solidFill>
                  <a:srgbClr val="2F3538"/>
                </a:solidFill>
                <a:effectLst/>
              </a:rPr>
              <a:t>For ECFVG program purposes, candidates choosing to take the IELTS </a:t>
            </a:r>
            <a:r>
              <a:rPr lang="en-US" b="1" i="0" u="none" strike="noStrike" dirty="0">
                <a:solidFill>
                  <a:srgbClr val="2F3538"/>
                </a:solidFill>
                <a:effectLst/>
              </a:rPr>
              <a:t>MUST </a:t>
            </a:r>
            <a:r>
              <a:rPr lang="en-US" b="0" i="0" u="none" strike="noStrike" dirty="0">
                <a:solidFill>
                  <a:srgbClr val="2F3538"/>
                </a:solidFill>
                <a:effectLst/>
              </a:rPr>
              <a:t>take the </a:t>
            </a:r>
            <a:r>
              <a:rPr lang="en-US" b="1" i="0" u="none" strike="noStrike" dirty="0">
                <a:solidFill>
                  <a:srgbClr val="2F3538"/>
                </a:solidFill>
                <a:effectLst/>
                <a:highlight>
                  <a:srgbClr val="00FFFF"/>
                </a:highlight>
              </a:rPr>
              <a:t>academic IELTS</a:t>
            </a:r>
            <a:r>
              <a:rPr lang="en-US" b="0" i="0" u="none" strike="noStrike" dirty="0">
                <a:solidFill>
                  <a:srgbClr val="2F3538"/>
                </a:solidFill>
                <a:effectLst/>
              </a:rPr>
              <a:t>. The minimum required score on the academic IELTS is </a:t>
            </a:r>
            <a:r>
              <a:rPr lang="en-US" b="1" i="0" u="none" strike="noStrike" dirty="0">
                <a:solidFill>
                  <a:srgbClr val="2F3538"/>
                </a:solidFill>
                <a:effectLst/>
                <a:highlight>
                  <a:srgbClr val="00FFFF"/>
                </a:highlight>
              </a:rPr>
              <a:t>6.5 (overall band score</a:t>
            </a:r>
            <a:r>
              <a:rPr lang="en-US" b="0" i="0" u="none" strike="noStrike" dirty="0">
                <a:solidFill>
                  <a:srgbClr val="2F3538"/>
                </a:solidFill>
                <a:effectLst/>
              </a:rPr>
              <a:t>), with at least a </a:t>
            </a:r>
            <a:r>
              <a:rPr lang="en-US" b="1" i="0" u="none" strike="noStrike" dirty="0">
                <a:solidFill>
                  <a:srgbClr val="2F3538"/>
                </a:solidFill>
                <a:effectLst/>
                <a:highlight>
                  <a:srgbClr val="00FFFF"/>
                </a:highlight>
              </a:rPr>
              <a:t>6.5 in the listening band</a:t>
            </a:r>
            <a:r>
              <a:rPr lang="en-US" b="0" i="0" u="none" strike="noStrike" dirty="0">
                <a:solidFill>
                  <a:srgbClr val="2F3538"/>
                </a:solidFill>
                <a:effectLst/>
              </a:rPr>
              <a:t>, a </a:t>
            </a:r>
            <a:r>
              <a:rPr lang="en-US" b="1" i="0" u="none" strike="noStrike" dirty="0">
                <a:solidFill>
                  <a:srgbClr val="2F3538"/>
                </a:solidFill>
                <a:effectLst/>
                <a:highlight>
                  <a:srgbClr val="00FFFF"/>
                </a:highlight>
              </a:rPr>
              <a:t>6.0 in the writing band</a:t>
            </a:r>
            <a:r>
              <a:rPr lang="en-US" b="0" i="0" u="none" strike="noStrike" dirty="0">
                <a:solidFill>
                  <a:srgbClr val="2F3538"/>
                </a:solidFill>
                <a:effectLst/>
              </a:rPr>
              <a:t>, and a </a:t>
            </a:r>
            <a:r>
              <a:rPr lang="en-US" b="1" i="0" u="none" strike="noStrike" dirty="0">
                <a:solidFill>
                  <a:srgbClr val="2F3538"/>
                </a:solidFill>
                <a:effectLst/>
                <a:highlight>
                  <a:srgbClr val="00FFFF"/>
                </a:highlight>
              </a:rPr>
              <a:t>7.0 in the speaking band</a:t>
            </a:r>
            <a:r>
              <a:rPr lang="en-US" b="0" i="0" u="none" strike="noStrike" dirty="0">
                <a:solidFill>
                  <a:srgbClr val="2F3538"/>
                </a:solidFill>
                <a:effectLst/>
              </a:rPr>
              <a:t>; </a:t>
            </a:r>
            <a:r>
              <a:rPr lang="en-US" b="1" i="0" u="none" strike="noStrike" dirty="0">
                <a:solidFill>
                  <a:srgbClr val="2F3538"/>
                </a:solidFill>
                <a:effectLst/>
                <a:highlight>
                  <a:srgbClr val="00FFFF"/>
                </a:highlight>
              </a:rPr>
              <a:t>no minimum reading score </a:t>
            </a:r>
            <a:r>
              <a:rPr lang="en-US" b="0" i="0" u="none" strike="noStrike" dirty="0">
                <a:solidFill>
                  <a:srgbClr val="2F3538"/>
                </a:solidFill>
                <a:effectLst/>
              </a:rPr>
              <a:t>is required. All candidates MUST pass all sections of the academic IELTS in a single examination administration.</a:t>
            </a:r>
          </a:p>
          <a:p>
            <a:pPr algn="l"/>
            <a:r>
              <a:rPr lang="en-US" b="1" i="0" u="none" strike="noStrike" dirty="0">
                <a:solidFill>
                  <a:srgbClr val="2F3538"/>
                </a:solidFill>
                <a:effectLst/>
              </a:rPr>
              <a:t>The ECFVG requires original score reports directly from IELTS Inc.; copies are not acceptable.</a:t>
            </a:r>
            <a:r>
              <a:rPr lang="en-US" b="0" i="0" u="none" strike="noStrike" dirty="0">
                <a:solidFill>
                  <a:srgbClr val="2F3538"/>
                </a:solidFill>
                <a:effectLst/>
              </a:rPr>
              <a:t> Because IELTS Inc. only maintains score reports for two years from the date of examination, candidates should plan accordingly to ensure that score reports do not expire before requesting that they be submitted to the ECFVG. </a:t>
            </a:r>
            <a:r>
              <a:rPr lang="en-US" b="0" i="0" u="none" strike="noStrike" dirty="0">
                <a:solidFill>
                  <a:srgbClr val="2F3538"/>
                </a:solidFill>
                <a:effectLst/>
                <a:highlight>
                  <a:srgbClr val="00FFFF"/>
                </a:highlight>
              </a:rPr>
              <a:t>Score reports longer than </a:t>
            </a:r>
            <a:r>
              <a:rPr lang="en-US" b="1" i="0" u="none" strike="noStrike" dirty="0">
                <a:solidFill>
                  <a:srgbClr val="2F3538"/>
                </a:solidFill>
                <a:effectLst/>
                <a:highlight>
                  <a:srgbClr val="00FFFF"/>
                </a:highlight>
              </a:rPr>
              <a:t>two years </a:t>
            </a:r>
            <a:r>
              <a:rPr lang="en-US" b="0" i="0" u="none" strike="noStrike" dirty="0">
                <a:solidFill>
                  <a:srgbClr val="2F3538"/>
                </a:solidFill>
                <a:effectLst/>
                <a:highlight>
                  <a:srgbClr val="00FFFF"/>
                </a:highlight>
              </a:rPr>
              <a:t>from the date of examination are no longer valid </a:t>
            </a:r>
            <a:r>
              <a:rPr lang="en-US" b="0" i="0" u="none" strike="noStrike" dirty="0">
                <a:solidFill>
                  <a:srgbClr val="2F3538"/>
                </a:solidFill>
                <a:effectLst/>
              </a:rPr>
              <a:t>and will not be accepted by the ECFVG office. Score reports for individuals who are not currently enrolled in the ECFVG certification program are not accepted or held in the ECFVG office. Once the score report is accepted, it will remain valid as long as the candidate remains actively enrolled in the ECFVG program. For candidates enrolled in the ECFVG program on or after January 1, 2015, please read the </a:t>
            </a:r>
            <a:r>
              <a:rPr lang="en-US" b="0" i="0" u="none" strike="noStrike" dirty="0">
                <a:solidFill>
                  <a:srgbClr val="007F88"/>
                </a:solidFill>
                <a:effectLst/>
                <a:hlinkClick r:id="rId3"/>
              </a:rPr>
              <a:t>Time Between Steps</a:t>
            </a:r>
            <a:r>
              <a:rPr lang="en-US" b="0" i="0" u="none" strike="noStrike" dirty="0">
                <a:solidFill>
                  <a:srgbClr val="2F3538"/>
                </a:solidFill>
                <a:effectLst/>
              </a:rPr>
              <a:t> requirements.</a:t>
            </a:r>
          </a:p>
          <a:p>
            <a:pPr algn="l"/>
            <a:r>
              <a:rPr lang="en-US" b="1" dirty="0">
                <a:solidFill>
                  <a:srgbClr val="2F3538"/>
                </a:solidFill>
                <a:highlight>
                  <a:srgbClr val="00FFFF"/>
                </a:highlight>
              </a:rPr>
              <a:t>15000 RS</a:t>
            </a:r>
            <a:endParaRPr lang="en-US" b="1" i="0" u="none" strike="noStrike" dirty="0">
              <a:solidFill>
                <a:srgbClr val="2F3538"/>
              </a:solidFill>
              <a:effectLst/>
              <a:highlight>
                <a:srgbClr val="00FFFF"/>
              </a:highlight>
            </a:endParaRPr>
          </a:p>
          <a:p>
            <a:endParaRPr lang="en-US" dirty="0"/>
          </a:p>
        </p:txBody>
      </p:sp>
    </p:spTree>
    <p:extLst>
      <p:ext uri="{BB962C8B-B14F-4D97-AF65-F5344CB8AC3E}">
        <p14:creationId xmlns:p14="http://schemas.microsoft.com/office/powerpoint/2010/main" val="3317368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382340-579A-1DD5-9D8C-B16E9097B9EA}"/>
              </a:ext>
            </a:extLst>
          </p:cNvPr>
          <p:cNvSpPr>
            <a:spLocks noGrp="1"/>
          </p:cNvSpPr>
          <p:nvPr>
            <p:ph type="title"/>
          </p:nvPr>
        </p:nvSpPr>
        <p:spPr>
          <a:xfrm>
            <a:off x="1" y="640080"/>
            <a:ext cx="3739894" cy="5613236"/>
          </a:xfrm>
        </p:spPr>
        <p:txBody>
          <a:bodyPr anchor="ctr">
            <a:normAutofit/>
          </a:bodyPr>
          <a:lstStyle/>
          <a:p>
            <a:pPr algn="ctr"/>
            <a:r>
              <a:rPr lang="en-US" b="1" dirty="0">
                <a:solidFill>
                  <a:srgbClr val="FFFFFF"/>
                </a:solidFill>
              </a:rPr>
              <a:t>BCSC</a:t>
            </a:r>
            <a:br>
              <a:rPr lang="en-US" b="1" dirty="0">
                <a:solidFill>
                  <a:srgbClr val="FFFFFF"/>
                </a:solidFill>
              </a:rPr>
            </a:br>
            <a:r>
              <a:rPr lang="en-US" sz="3600" b="1" i="0" u="none" strike="noStrike" dirty="0">
                <a:effectLst/>
              </a:rPr>
              <a:t>STEP 3: Pass basic &amp; clinical veterinary sciences knowledge assessment</a:t>
            </a:r>
            <a:br>
              <a:rPr lang="en-US" sz="3600" b="1" i="0" u="none" strike="noStrike" dirty="0">
                <a:effectLst/>
              </a:rPr>
            </a:br>
            <a:endParaRPr lang="en-US" b="1" dirty="0">
              <a:solidFill>
                <a:srgbClr val="FFFFFF"/>
              </a:solidFill>
            </a:endParaRPr>
          </a:p>
        </p:txBody>
      </p:sp>
      <p:sp>
        <p:nvSpPr>
          <p:cNvPr id="3" name="Content Placeholder 2">
            <a:extLst>
              <a:ext uri="{FF2B5EF4-FFF2-40B4-BE49-F238E27FC236}">
                <a16:creationId xmlns:a16="http://schemas.microsoft.com/office/drawing/2014/main" id="{B518A9A8-8871-E658-4B16-E98A7527C29B}"/>
              </a:ext>
            </a:extLst>
          </p:cNvPr>
          <p:cNvSpPr>
            <a:spLocks noGrp="1"/>
          </p:cNvSpPr>
          <p:nvPr>
            <p:ph idx="1"/>
          </p:nvPr>
        </p:nvSpPr>
        <p:spPr>
          <a:xfrm>
            <a:off x="4699818" y="640080"/>
            <a:ext cx="7172138" cy="3745107"/>
          </a:xfrm>
        </p:spPr>
        <p:txBody>
          <a:bodyPr>
            <a:normAutofit/>
          </a:bodyPr>
          <a:lstStyle/>
          <a:p>
            <a:pPr>
              <a:buFont typeface="Arial" panose="020B0604020202020204" pitchFamily="34" charset="0"/>
              <a:buChar char="•"/>
            </a:pPr>
            <a:r>
              <a:rPr lang="en-US" b="0" i="0" u="none" strike="noStrike" dirty="0">
                <a:effectLst/>
              </a:rPr>
              <a:t>Attain a </a:t>
            </a:r>
            <a:r>
              <a:rPr lang="en-US" b="1" i="0" u="none" strike="noStrike" dirty="0">
                <a:effectLst/>
                <a:highlight>
                  <a:srgbClr val="00FFFF"/>
                </a:highlight>
              </a:rPr>
              <a:t>passing score </a:t>
            </a:r>
            <a:r>
              <a:rPr lang="en-US" b="0" i="0" u="none" strike="noStrike" dirty="0">
                <a:effectLst/>
              </a:rPr>
              <a:t>on the </a:t>
            </a:r>
            <a:r>
              <a:rPr lang="en-US" b="1" i="0" u="none" strike="noStrike" dirty="0">
                <a:effectLst/>
                <a:highlight>
                  <a:srgbClr val="00FFFF"/>
                </a:highlight>
              </a:rPr>
              <a:t>computer-based</a:t>
            </a:r>
            <a:r>
              <a:rPr lang="en-US" b="0" i="0" u="none" strike="noStrike" dirty="0">
                <a:effectLst/>
              </a:rPr>
              <a:t>, </a:t>
            </a:r>
            <a:r>
              <a:rPr lang="en-US" b="1" i="0" u="none" strike="noStrike" dirty="0">
                <a:effectLst/>
                <a:highlight>
                  <a:srgbClr val="00FFFF"/>
                </a:highlight>
              </a:rPr>
              <a:t>multiple-choice examination </a:t>
            </a:r>
            <a:r>
              <a:rPr lang="en-US" b="0" i="0" u="none" strike="noStrike" dirty="0">
                <a:effectLst/>
              </a:rPr>
              <a:t>assessing </a:t>
            </a:r>
            <a:r>
              <a:rPr lang="en-US" b="1" i="0" u="none" strike="noStrike" dirty="0">
                <a:effectLst/>
                <a:highlight>
                  <a:srgbClr val="00FFFF"/>
                </a:highlight>
              </a:rPr>
              <a:t>basic</a:t>
            </a:r>
            <a:r>
              <a:rPr lang="en-US" b="0" i="0" u="none" strike="noStrike" dirty="0">
                <a:effectLst/>
              </a:rPr>
              <a:t> and</a:t>
            </a:r>
            <a:r>
              <a:rPr lang="en-US" b="1" i="0" u="none" strike="noStrike" dirty="0">
                <a:effectLst/>
                <a:highlight>
                  <a:srgbClr val="00FFFF"/>
                </a:highlight>
              </a:rPr>
              <a:t> clinical veterinary sciences knowledge</a:t>
            </a:r>
            <a:r>
              <a:rPr lang="en-US" b="0" i="0" u="none" strike="noStrike" dirty="0">
                <a:effectLst/>
              </a:rPr>
              <a:t>.</a:t>
            </a:r>
            <a:br>
              <a:rPr lang="en-US" dirty="0"/>
            </a:br>
            <a:endParaRPr lang="en-US" dirty="0"/>
          </a:p>
        </p:txBody>
      </p:sp>
      <p:pic>
        <p:nvPicPr>
          <p:cNvPr id="7" name="Graphic 6" descr="Veterinarian">
            <a:extLst>
              <a:ext uri="{FF2B5EF4-FFF2-40B4-BE49-F238E27FC236}">
                <a16:creationId xmlns:a16="http://schemas.microsoft.com/office/drawing/2014/main" id="{B9625407-518D-5E9B-62D1-0344863E3E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spTree>
    <p:extLst>
      <p:ext uri="{BB962C8B-B14F-4D97-AF65-F5344CB8AC3E}">
        <p14:creationId xmlns:p14="http://schemas.microsoft.com/office/powerpoint/2010/main" val="215825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39D57E-E569-F0A2-EF4D-CDC2A4D8BD4A}"/>
              </a:ext>
            </a:extLst>
          </p:cNvPr>
          <p:cNvSpPr>
            <a:spLocks noGrp="1"/>
          </p:cNvSpPr>
          <p:nvPr>
            <p:ph idx="1"/>
          </p:nvPr>
        </p:nvSpPr>
        <p:spPr>
          <a:xfrm>
            <a:off x="715617" y="809708"/>
            <a:ext cx="10760765" cy="5238584"/>
          </a:xfrm>
        </p:spPr>
        <p:txBody>
          <a:bodyPr>
            <a:normAutofit/>
          </a:bodyPr>
          <a:lstStyle/>
          <a:p>
            <a:pPr algn="l"/>
            <a:r>
              <a:rPr lang="en-US" b="0" i="0" u="none" strike="noStrike" dirty="0">
                <a:solidFill>
                  <a:srgbClr val="2F3538"/>
                </a:solidFill>
                <a:effectLst/>
                <a:highlight>
                  <a:srgbClr val="FFFF00"/>
                </a:highlight>
              </a:rPr>
              <a:t>Certification</a:t>
            </a:r>
          </a:p>
          <a:p>
            <a:pPr algn="l"/>
            <a:r>
              <a:rPr lang="en-US" b="0" i="0" u="none" strike="noStrike" dirty="0">
                <a:solidFill>
                  <a:srgbClr val="2F3538"/>
                </a:solidFill>
                <a:effectLst/>
              </a:rPr>
              <a:t>A candidate is awarded an </a:t>
            </a:r>
            <a:r>
              <a:rPr lang="en-US" b="1" i="0" u="none" strike="noStrike" dirty="0">
                <a:solidFill>
                  <a:srgbClr val="2F3538"/>
                </a:solidFill>
                <a:effectLst/>
                <a:highlight>
                  <a:srgbClr val="00FFFF"/>
                </a:highlight>
              </a:rPr>
              <a:t>ECFVG certification </a:t>
            </a:r>
            <a:r>
              <a:rPr lang="en-US" b="0" i="0" u="none" strike="noStrike" dirty="0">
                <a:solidFill>
                  <a:srgbClr val="2F3538"/>
                </a:solidFill>
                <a:effectLst/>
              </a:rPr>
              <a:t>once all four steps are completed. Each of the four steps is to be completed in order. Students in their final year at</a:t>
            </a:r>
            <a:r>
              <a:rPr lang="en-US" b="1" i="0" u="none" strike="noStrike" dirty="0">
                <a:solidFill>
                  <a:srgbClr val="2F3538"/>
                </a:solidFill>
                <a:effectLst/>
                <a:highlight>
                  <a:srgbClr val="00FFFF"/>
                </a:highlight>
              </a:rPr>
              <a:t> non-accredited veterinary colleges</a:t>
            </a:r>
            <a:r>
              <a:rPr lang="en-US" b="0" i="0" u="none" strike="noStrike" dirty="0">
                <a:solidFill>
                  <a:srgbClr val="2F3538"/>
                </a:solidFill>
                <a:effectLst/>
              </a:rPr>
              <a:t> may register and </a:t>
            </a:r>
            <a:r>
              <a:rPr lang="en-US" b="1" i="0" u="none" strike="noStrike" dirty="0">
                <a:solidFill>
                  <a:srgbClr val="2F3538"/>
                </a:solidFill>
                <a:effectLst/>
              </a:rPr>
              <a:t>proceed through ECFVG Steps 2 and 3 prior to graduation.</a:t>
            </a:r>
          </a:p>
          <a:p>
            <a:pPr algn="l"/>
            <a:r>
              <a:rPr lang="en-US" b="0" i="0" u="none" strike="noStrike" dirty="0">
                <a:solidFill>
                  <a:srgbClr val="2F3538"/>
                </a:solidFill>
                <a:effectLst/>
              </a:rPr>
              <a:t>Once earned, an ECFVG certificate, like the veterinary diploma itself, is valid for life.</a:t>
            </a:r>
          </a:p>
          <a:p>
            <a:pPr algn="l"/>
            <a:r>
              <a:rPr lang="en-US" b="0" i="0" u="none" strike="noStrike" dirty="0">
                <a:solidFill>
                  <a:srgbClr val="2F3538"/>
                </a:solidFill>
                <a:effectLst/>
              </a:rPr>
              <a:t>ECFVG certificates are recognized in all 50 states as meeting, either in full or in part, the educational prerequisite for licensure and by the federal government as meeting the educational prerequisite for certain federal positions.</a:t>
            </a:r>
          </a:p>
          <a:p>
            <a:pPr algn="l"/>
            <a:r>
              <a:rPr lang="en-US" b="1" i="0" u="none" strike="noStrike" dirty="0">
                <a:solidFill>
                  <a:srgbClr val="2F3538"/>
                </a:solidFill>
                <a:effectLst/>
                <a:highlight>
                  <a:srgbClr val="00FFFF"/>
                </a:highlight>
              </a:rPr>
              <a:t>To obtain a state license to practice veterinary medicine </a:t>
            </a:r>
            <a:r>
              <a:rPr lang="en-US" b="0" i="0" u="none" strike="noStrike" dirty="0">
                <a:solidFill>
                  <a:srgbClr val="2F3538"/>
                </a:solidFill>
                <a:effectLst/>
              </a:rPr>
              <a:t>or to successfully compete for certain federal veterinary positions, ECFVG certificate holders need to comply with all other </a:t>
            </a:r>
            <a:r>
              <a:rPr lang="en-US" b="1" i="0" u="none" strike="noStrike" dirty="0">
                <a:solidFill>
                  <a:srgbClr val="2F3538"/>
                </a:solidFill>
                <a:effectLst/>
                <a:highlight>
                  <a:srgbClr val="00FFFF"/>
                </a:highlight>
              </a:rPr>
              <a:t>state-specific licensure </a:t>
            </a:r>
            <a:r>
              <a:rPr lang="en-US" b="0" i="0" u="none" strike="noStrike" dirty="0">
                <a:solidFill>
                  <a:srgbClr val="2F3538"/>
                </a:solidFill>
                <a:effectLst/>
              </a:rPr>
              <a:t>or </a:t>
            </a:r>
            <a:r>
              <a:rPr lang="en-US" b="1" i="0" u="none" strike="noStrike" dirty="0">
                <a:solidFill>
                  <a:srgbClr val="2F3538"/>
                </a:solidFill>
                <a:effectLst/>
                <a:highlight>
                  <a:srgbClr val="00FFFF"/>
                </a:highlight>
              </a:rPr>
              <a:t>federal employment requirements</a:t>
            </a:r>
            <a:r>
              <a:rPr lang="en-US" b="0" i="0" u="none" strike="noStrike" dirty="0">
                <a:solidFill>
                  <a:srgbClr val="2F3538"/>
                </a:solidFill>
                <a:effectLst/>
              </a:rPr>
              <a:t>. Such licensure or employment requirements might include completion of national and state licensure examinations.</a:t>
            </a:r>
          </a:p>
          <a:p>
            <a:endParaRPr lang="en-US" b="1" dirty="0"/>
          </a:p>
        </p:txBody>
      </p:sp>
    </p:spTree>
    <p:extLst>
      <p:ext uri="{BB962C8B-B14F-4D97-AF65-F5344CB8AC3E}">
        <p14:creationId xmlns:p14="http://schemas.microsoft.com/office/powerpoint/2010/main" val="36335384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{5411F631-C132-E44F-AFCB-090BACD1DB45}tf10001061</Template>
  <TotalTime>7391</TotalTime>
  <Words>5027</Words>
  <Application>Microsoft Macintosh PowerPoint</Application>
  <PresentationFormat>Widescreen</PresentationFormat>
  <Paragraphs>120</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ACADEMY ENGRAVED LET PLAIN:1.0</vt:lpstr>
      <vt:lpstr>Arial</vt:lpstr>
      <vt:lpstr>lexia</vt:lpstr>
      <vt:lpstr>Tw Cen MT</vt:lpstr>
      <vt:lpstr>Tw Cen MT Condensed</vt:lpstr>
      <vt:lpstr>Wingdings 3</vt:lpstr>
      <vt:lpstr>Integral</vt:lpstr>
      <vt:lpstr>Information on registration in avma and bcse</vt:lpstr>
      <vt:lpstr>4 STEPS FOR ECFVG</vt:lpstr>
      <vt:lpstr>PowerPoint Presentation</vt:lpstr>
      <vt:lpstr>PowerPoint Presentation</vt:lpstr>
      <vt:lpstr>PowerPoint Presentation</vt:lpstr>
      <vt:lpstr>PowerPoint Presentation</vt:lpstr>
      <vt:lpstr>PowerPoint Presentation</vt:lpstr>
      <vt:lpstr>BCSC STEP 3: Pass basic &amp; clinical veterinary sciences knowledge assessment </vt:lpstr>
      <vt:lpstr>PowerPoint Presentation</vt:lpstr>
      <vt:lpstr>Cost of Certification for New Candidates as of January 2019 </vt:lpstr>
      <vt:lpstr>STEP 3 </vt:lpstr>
      <vt:lpstr>PowerPoint Presentation</vt:lpstr>
      <vt:lpstr>STEP 3</vt:lpstr>
      <vt:lpstr>STEP 3</vt:lpstr>
      <vt:lpstr>PowerPoint Presentation</vt:lpstr>
      <vt:lpstr>PowerPoint Presentation</vt:lpstr>
      <vt:lpstr>PowerPoint Presentation</vt:lpstr>
      <vt:lpstr>PowerPoint Presentation</vt:lpstr>
      <vt:lpstr>PowerPoint Presentation</vt:lpstr>
      <vt:lpstr>Time between ECFVG certification program steps </vt:lpstr>
      <vt:lpstr>Scheduling your testing appointment  </vt:lpstr>
      <vt:lpstr>AFTER BCSC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WALKINVETS</dc:title>
  <dc:creator>Bhupinder Gahra</dc:creator>
  <cp:lastModifiedBy>Bhupinder Gahra</cp:lastModifiedBy>
  <cp:revision>9</cp:revision>
  <dcterms:created xsi:type="dcterms:W3CDTF">2023-05-21T11:17:42Z</dcterms:created>
  <dcterms:modified xsi:type="dcterms:W3CDTF">2023-06-09T13:10:11Z</dcterms:modified>
</cp:coreProperties>
</file>