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0"/>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301" r:id="rId19"/>
    <p:sldId id="299" r:id="rId20"/>
    <p:sldId id="300" r:id="rId21"/>
    <p:sldId id="302" r:id="rId22"/>
    <p:sldId id="303" r:id="rId23"/>
    <p:sldId id="304" r:id="rId24"/>
    <p:sldId id="305" r:id="rId25"/>
    <p:sldId id="306" r:id="rId26"/>
    <p:sldId id="307" r:id="rId27"/>
    <p:sldId id="308" r:id="rId28"/>
    <p:sldId id="309" r:id="rId29"/>
    <p:sldId id="310" r:id="rId30"/>
    <p:sldId id="311" r:id="rId31"/>
    <p:sldId id="312"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323" r:id="rId48"/>
    <p:sldId id="272" r:id="rId49"/>
    <p:sldId id="274" r:id="rId50"/>
    <p:sldId id="275" r:id="rId51"/>
    <p:sldId id="276" r:id="rId52"/>
    <p:sldId id="273" r:id="rId53"/>
    <p:sldId id="277" r:id="rId54"/>
    <p:sldId id="278" r:id="rId55"/>
    <p:sldId id="279" r:id="rId56"/>
    <p:sldId id="280" r:id="rId57"/>
    <p:sldId id="281" r:id="rId58"/>
    <p:sldId id="282" r:id="rId59"/>
    <p:sldId id="313" r:id="rId60"/>
    <p:sldId id="314" r:id="rId61"/>
    <p:sldId id="315" r:id="rId62"/>
    <p:sldId id="316" r:id="rId63"/>
    <p:sldId id="317" r:id="rId64"/>
    <p:sldId id="318" r:id="rId65"/>
    <p:sldId id="319" r:id="rId66"/>
    <p:sldId id="320" r:id="rId67"/>
    <p:sldId id="321" r:id="rId68"/>
    <p:sldId id="32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4"/>
    <p:restoredTop sz="94679"/>
  </p:normalViewPr>
  <p:slideViewPr>
    <p:cSldViewPr snapToGrid="0">
      <p:cViewPr>
        <p:scale>
          <a:sx n="131" d="100"/>
          <a:sy n="131" d="100"/>
        </p:scale>
        <p:origin x="144"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www.avma.org/sites/default/files/2023-05/ECFVG-listed-veterinary-colleges.pdf" TargetMode="External"/><Relationship Id="rId1" Type="http://schemas.openxmlformats.org/officeDocument/2006/relationships/hyperlink" Target="https://www.avma.org/education/ecfvg/directory-avma-listed-veterinary-colleges-world"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aavsb.org/Download?url=s/nmqvsoz36xl5gw4/QSE%20Sample%20Questions.pdf" TargetMode="External"/><Relationship Id="rId2" Type="http://schemas.openxmlformats.org/officeDocument/2006/relationships/hyperlink" Target="https://www.aavsb.org/Download?url=s/ayldkf7kii8xn7t/QSE%20Abbreviations%20List.pdf" TargetMode="External"/><Relationship Id="rId1" Type="http://schemas.openxmlformats.org/officeDocument/2006/relationships/hyperlink" Target="https://www.aavsb.org/Download?url=s/7lc74hpsavkzwp6/QSE%20Reference%20Textbook%20List.pdf" TargetMode="External"/><Relationship Id="rId4" Type="http://schemas.openxmlformats.org/officeDocument/2006/relationships/hyperlink" Target="https://store.lxr.com/dept.aspx?id=138"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avma.org/sites/default/files/2023-05/ECFVG-listed-veterinary-colleges.pdf" TargetMode="External"/><Relationship Id="rId1" Type="http://schemas.openxmlformats.org/officeDocument/2006/relationships/hyperlink" Target="https://www.avma.org/education/ecfvg/directory-avma-listed-veterinary-colleges-world"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aavsb.org/Download?url=s/nmqvsoz36xl5gw4/QSE%20Sample%20Questions.pdf" TargetMode="External"/><Relationship Id="rId2" Type="http://schemas.openxmlformats.org/officeDocument/2006/relationships/hyperlink" Target="https://www.aavsb.org/Download?url=s/ayldkf7kii8xn7t/QSE%20Abbreviations%20List.pdf" TargetMode="External"/><Relationship Id="rId1" Type="http://schemas.openxmlformats.org/officeDocument/2006/relationships/hyperlink" Target="https://www.aavsb.org/Download?url=s/7lc74hpsavkzwp6/QSE%20Reference%20Textbook%20List.pdf" TargetMode="External"/><Relationship Id="rId4" Type="http://schemas.openxmlformats.org/officeDocument/2006/relationships/hyperlink" Target="https://store.lxr.com/dept.aspx?id=138"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EAE6B-118D-4788-8152-F55BC74249A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5E6D148-1CDE-44BF-98E0-47778802CEED}">
      <dgm:prSet/>
      <dgm:spPr/>
      <dgm:t>
        <a:bodyPr/>
        <a:lstStyle/>
        <a:p>
          <a:r>
            <a:rPr lang="en-US" b="1" i="0"/>
            <a:t>1</a:t>
          </a:r>
          <a:r>
            <a:rPr lang="en-US" b="0" i="0"/>
            <a:t> Task: </a:t>
          </a:r>
          <a:r>
            <a:rPr lang="en-US" b="1" i="0"/>
            <a:t>Verify Your School</a:t>
          </a:r>
          <a:endParaRPr lang="en-US"/>
        </a:p>
      </dgm:t>
    </dgm:pt>
    <dgm:pt modelId="{7BC2F71D-EDE2-4DD0-A214-67D2FD975096}" type="parTrans" cxnId="{5AC92651-90AA-4650-B4AD-09E56341AA25}">
      <dgm:prSet/>
      <dgm:spPr/>
      <dgm:t>
        <a:bodyPr/>
        <a:lstStyle/>
        <a:p>
          <a:endParaRPr lang="en-US"/>
        </a:p>
      </dgm:t>
    </dgm:pt>
    <dgm:pt modelId="{61555E6F-2288-4860-B0A9-8C4CC68FD3AC}" type="sibTrans" cxnId="{5AC92651-90AA-4650-B4AD-09E56341AA25}">
      <dgm:prSet/>
      <dgm:spPr/>
      <dgm:t>
        <a:bodyPr/>
        <a:lstStyle/>
        <a:p>
          <a:endParaRPr lang="en-US"/>
        </a:p>
      </dgm:t>
    </dgm:pt>
    <dgm:pt modelId="{FF83C539-A1DF-48CE-AA71-370A3B6AE7A1}">
      <dgm:prSet/>
      <dgm:spPr/>
      <dgm:t>
        <a:bodyPr/>
        <a:lstStyle/>
        <a:p>
          <a:r>
            <a:rPr lang="en-US" b="0" i="0" dirty="0">
              <a:solidFill>
                <a:schemeClr val="tx1"/>
              </a:solidFill>
            </a:rPr>
            <a:t>Your veterinary school must be included in the </a:t>
          </a:r>
          <a:r>
            <a:rPr lang="en-US" b="1" i="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AVMA-ECFVG™ Listed Veterinary Colleges of the World</a:t>
          </a:r>
          <a:r>
            <a:rPr lang="en-US" b="1" i="0" dirty="0">
              <a:solidFill>
                <a:schemeClr val="tx1"/>
              </a:solidFill>
            </a:rPr>
            <a:t>. </a:t>
          </a:r>
          <a:r>
            <a:rPr lang="en-US" b="1" i="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https://www.avma.org/sites/default/files/2023-05/ECFVG-listed-veterinary-colleges.pdf</a:t>
          </a:r>
          <a:r>
            <a:rPr lang="en-US" b="1" i="0" dirty="0">
              <a:solidFill>
                <a:schemeClr val="tx1"/>
              </a:solidFill>
            </a:rPr>
            <a:t> </a:t>
          </a:r>
          <a:r>
            <a:rPr lang="en-US" b="0" i="0" dirty="0">
              <a:solidFill>
                <a:schemeClr val="tx1"/>
              </a:solidFill>
            </a:rPr>
            <a:t>before you apply for the program.</a:t>
          </a:r>
          <a:endParaRPr lang="en-US" dirty="0">
            <a:solidFill>
              <a:schemeClr val="tx1"/>
            </a:solidFill>
          </a:endParaRPr>
        </a:p>
      </dgm:t>
    </dgm:pt>
    <dgm:pt modelId="{A7CECAC3-5301-4292-8AA4-8727BC84704A}" type="parTrans" cxnId="{CF56DBD7-CA89-4963-A09E-05DEAD8A1F54}">
      <dgm:prSet/>
      <dgm:spPr/>
      <dgm:t>
        <a:bodyPr/>
        <a:lstStyle/>
        <a:p>
          <a:endParaRPr lang="en-US"/>
        </a:p>
      </dgm:t>
    </dgm:pt>
    <dgm:pt modelId="{899A4596-22C9-44BB-9227-42F6017A86E1}" type="sibTrans" cxnId="{CF56DBD7-CA89-4963-A09E-05DEAD8A1F54}">
      <dgm:prSet/>
      <dgm:spPr/>
      <dgm:t>
        <a:bodyPr/>
        <a:lstStyle/>
        <a:p>
          <a:endParaRPr lang="en-US"/>
        </a:p>
      </dgm:t>
    </dgm:pt>
    <dgm:pt modelId="{8599D5D2-1962-2B47-9F6B-B5096F50E95A}" type="pres">
      <dgm:prSet presAssocID="{BA9EAE6B-118D-4788-8152-F55BC74249A3}" presName="Name0" presStyleCnt="0">
        <dgm:presLayoutVars>
          <dgm:dir/>
          <dgm:animLvl val="lvl"/>
          <dgm:resizeHandles val="exact"/>
        </dgm:presLayoutVars>
      </dgm:prSet>
      <dgm:spPr/>
    </dgm:pt>
    <dgm:pt modelId="{88FB435A-823E-4342-8C83-E3EEEF3D6118}" type="pres">
      <dgm:prSet presAssocID="{FF83C539-A1DF-48CE-AA71-370A3B6AE7A1}" presName="boxAndChildren" presStyleCnt="0"/>
      <dgm:spPr/>
    </dgm:pt>
    <dgm:pt modelId="{EF566FEC-D433-B24D-917F-00C4E7740ED5}" type="pres">
      <dgm:prSet presAssocID="{FF83C539-A1DF-48CE-AA71-370A3B6AE7A1}" presName="parentTextBox" presStyleLbl="node1" presStyleIdx="0" presStyleCnt="2"/>
      <dgm:spPr/>
    </dgm:pt>
    <dgm:pt modelId="{963D70AF-6B76-BF45-8575-D7CC1C0C4B9F}" type="pres">
      <dgm:prSet presAssocID="{61555E6F-2288-4860-B0A9-8C4CC68FD3AC}" presName="sp" presStyleCnt="0"/>
      <dgm:spPr/>
    </dgm:pt>
    <dgm:pt modelId="{EF4B953E-C420-9E4F-899C-06095AB5812F}" type="pres">
      <dgm:prSet presAssocID="{75E6D148-1CDE-44BF-98E0-47778802CEED}" presName="arrowAndChildren" presStyleCnt="0"/>
      <dgm:spPr/>
    </dgm:pt>
    <dgm:pt modelId="{9C31FD41-34A3-2746-B972-B5547AE8AF57}" type="pres">
      <dgm:prSet presAssocID="{75E6D148-1CDE-44BF-98E0-47778802CEED}" presName="parentTextArrow" presStyleLbl="node1" presStyleIdx="1" presStyleCnt="2"/>
      <dgm:spPr/>
    </dgm:pt>
  </dgm:ptLst>
  <dgm:cxnLst>
    <dgm:cxn modelId="{5AC92651-90AA-4650-B4AD-09E56341AA25}" srcId="{BA9EAE6B-118D-4788-8152-F55BC74249A3}" destId="{75E6D148-1CDE-44BF-98E0-47778802CEED}" srcOrd="0" destOrd="0" parTransId="{7BC2F71D-EDE2-4DD0-A214-67D2FD975096}" sibTransId="{61555E6F-2288-4860-B0A9-8C4CC68FD3AC}"/>
    <dgm:cxn modelId="{69BE765F-28EC-4745-9A24-7220EFA3CDFC}" type="presOf" srcId="{75E6D148-1CDE-44BF-98E0-47778802CEED}" destId="{9C31FD41-34A3-2746-B972-B5547AE8AF57}" srcOrd="0" destOrd="0" presId="urn:microsoft.com/office/officeart/2005/8/layout/process4"/>
    <dgm:cxn modelId="{3CAE108D-87F9-AE4D-AF98-E73274A229FC}" type="presOf" srcId="{FF83C539-A1DF-48CE-AA71-370A3B6AE7A1}" destId="{EF566FEC-D433-B24D-917F-00C4E7740ED5}" srcOrd="0" destOrd="0" presId="urn:microsoft.com/office/officeart/2005/8/layout/process4"/>
    <dgm:cxn modelId="{F39B25C6-9BE2-9941-AC1C-8FFACEB72275}" type="presOf" srcId="{BA9EAE6B-118D-4788-8152-F55BC74249A3}" destId="{8599D5D2-1962-2B47-9F6B-B5096F50E95A}" srcOrd="0" destOrd="0" presId="urn:microsoft.com/office/officeart/2005/8/layout/process4"/>
    <dgm:cxn modelId="{CF56DBD7-CA89-4963-A09E-05DEAD8A1F54}" srcId="{BA9EAE6B-118D-4788-8152-F55BC74249A3}" destId="{FF83C539-A1DF-48CE-AA71-370A3B6AE7A1}" srcOrd="1" destOrd="0" parTransId="{A7CECAC3-5301-4292-8AA4-8727BC84704A}" sibTransId="{899A4596-22C9-44BB-9227-42F6017A86E1}"/>
    <dgm:cxn modelId="{D372FE0E-5DA6-8647-95A0-7AD9B78534D3}" type="presParOf" srcId="{8599D5D2-1962-2B47-9F6B-B5096F50E95A}" destId="{88FB435A-823E-4342-8C83-E3EEEF3D6118}" srcOrd="0" destOrd="0" presId="urn:microsoft.com/office/officeart/2005/8/layout/process4"/>
    <dgm:cxn modelId="{A641CE51-8F77-1449-9D2E-5FF2B1D012FE}" type="presParOf" srcId="{88FB435A-823E-4342-8C83-E3EEEF3D6118}" destId="{EF566FEC-D433-B24D-917F-00C4E7740ED5}" srcOrd="0" destOrd="0" presId="urn:microsoft.com/office/officeart/2005/8/layout/process4"/>
    <dgm:cxn modelId="{9E937668-5FE6-B14B-B780-4F5190ADBF1C}" type="presParOf" srcId="{8599D5D2-1962-2B47-9F6B-B5096F50E95A}" destId="{963D70AF-6B76-BF45-8575-D7CC1C0C4B9F}" srcOrd="1" destOrd="0" presId="urn:microsoft.com/office/officeart/2005/8/layout/process4"/>
    <dgm:cxn modelId="{2CC8EBEC-A53D-1E41-BA1E-8045410FAB7C}" type="presParOf" srcId="{8599D5D2-1962-2B47-9F6B-B5096F50E95A}" destId="{EF4B953E-C420-9E4F-899C-06095AB5812F}" srcOrd="2" destOrd="0" presId="urn:microsoft.com/office/officeart/2005/8/layout/process4"/>
    <dgm:cxn modelId="{F8122C24-93C0-C24F-8F21-AF4941C1E803}" type="presParOf" srcId="{EF4B953E-C420-9E4F-899C-06095AB5812F}" destId="{9C31FD41-34A3-2746-B972-B5547AE8AF5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7BA87B-F9E4-4633-A8E4-CB02FC4EF02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A40FBE0-5640-4368-B13C-6E224B74A3AC}">
      <dgm:prSet/>
      <dgm:spPr/>
      <dgm:t>
        <a:bodyPr/>
        <a:lstStyle/>
        <a:p>
          <a:r>
            <a:rPr lang="en-US" b="1" dirty="0"/>
            <a:t>3</a:t>
          </a:r>
          <a:r>
            <a:rPr lang="en-US" b="0" dirty="0"/>
            <a:t> Task: </a:t>
          </a:r>
          <a:r>
            <a:rPr lang="en-US" b="1" dirty="0"/>
            <a:t>Review candidate resources</a:t>
          </a:r>
          <a:endParaRPr lang="en-US" dirty="0"/>
        </a:p>
      </dgm:t>
    </dgm:pt>
    <dgm:pt modelId="{9CAD7B80-318A-47D4-B885-92AE78EE8613}" type="parTrans" cxnId="{75D8E511-65B4-46B0-9D13-EA0FE320B61C}">
      <dgm:prSet/>
      <dgm:spPr/>
      <dgm:t>
        <a:bodyPr/>
        <a:lstStyle/>
        <a:p>
          <a:endParaRPr lang="en-US"/>
        </a:p>
      </dgm:t>
    </dgm:pt>
    <dgm:pt modelId="{B6C0641A-BFA5-4108-BA0A-687565332351}" type="sibTrans" cxnId="{75D8E511-65B4-46B0-9D13-EA0FE320B61C}">
      <dgm:prSet/>
      <dgm:spPr/>
      <dgm:t>
        <a:bodyPr/>
        <a:lstStyle/>
        <a:p>
          <a:endParaRPr lang="en-US"/>
        </a:p>
      </dgm:t>
    </dgm:pt>
    <dgm:pt modelId="{B21B23A9-F470-45A7-AE88-C0902CC0DA34}">
      <dgm:prSet/>
      <dgm:spPr/>
      <dgm:t>
        <a:bodyPr/>
        <a:lstStyle/>
        <a:p>
          <a:r>
            <a:rPr lang="en-US" b="1">
              <a:hlinkClick xmlns:r="http://schemas.openxmlformats.org/officeDocument/2006/relationships" r:id="rId1"/>
            </a:rPr>
            <a:t>QSE Reference Textbook List</a:t>
          </a:r>
          <a:endParaRPr lang="en-US"/>
        </a:p>
      </dgm:t>
    </dgm:pt>
    <dgm:pt modelId="{002EB8D1-F559-425F-B7A9-006DF11D7E5E}" type="parTrans" cxnId="{48444E65-18B4-4177-BED3-D8E2880AB351}">
      <dgm:prSet/>
      <dgm:spPr/>
      <dgm:t>
        <a:bodyPr/>
        <a:lstStyle/>
        <a:p>
          <a:endParaRPr lang="en-US"/>
        </a:p>
      </dgm:t>
    </dgm:pt>
    <dgm:pt modelId="{8DE4EA0D-A42E-4E60-BCB1-C1788A4BAB00}" type="sibTrans" cxnId="{48444E65-18B4-4177-BED3-D8E2880AB351}">
      <dgm:prSet/>
      <dgm:spPr/>
      <dgm:t>
        <a:bodyPr/>
        <a:lstStyle/>
        <a:p>
          <a:endParaRPr lang="en-US"/>
        </a:p>
      </dgm:t>
    </dgm:pt>
    <dgm:pt modelId="{9BC0108B-3364-404C-9075-253FD07B67E3}">
      <dgm:prSet/>
      <dgm:spPr/>
      <dgm:t>
        <a:bodyPr/>
        <a:lstStyle/>
        <a:p>
          <a:r>
            <a:rPr lang="en-US" b="1">
              <a:hlinkClick xmlns:r="http://schemas.openxmlformats.org/officeDocument/2006/relationships" r:id="rId2"/>
            </a:rPr>
            <a:t>QSE Abbreviations List</a:t>
          </a:r>
          <a:endParaRPr lang="en-US"/>
        </a:p>
      </dgm:t>
    </dgm:pt>
    <dgm:pt modelId="{E2D4D14F-8E22-4CE9-B376-FCBF0F17020E}" type="parTrans" cxnId="{AFE66841-5E76-48B8-ACDA-D074D3993DBF}">
      <dgm:prSet/>
      <dgm:spPr/>
      <dgm:t>
        <a:bodyPr/>
        <a:lstStyle/>
        <a:p>
          <a:endParaRPr lang="en-US"/>
        </a:p>
      </dgm:t>
    </dgm:pt>
    <dgm:pt modelId="{4E9015D3-7B75-46F5-8976-7B6A35754125}" type="sibTrans" cxnId="{AFE66841-5E76-48B8-ACDA-D074D3993DBF}">
      <dgm:prSet/>
      <dgm:spPr/>
      <dgm:t>
        <a:bodyPr/>
        <a:lstStyle/>
        <a:p>
          <a:endParaRPr lang="en-US"/>
        </a:p>
      </dgm:t>
    </dgm:pt>
    <dgm:pt modelId="{DB30B48A-1E05-4EF5-A300-0FDF434C26A3}">
      <dgm:prSet/>
      <dgm:spPr/>
      <dgm:t>
        <a:bodyPr/>
        <a:lstStyle/>
        <a:p>
          <a:r>
            <a:rPr lang="en-US" b="1">
              <a:hlinkClick xmlns:r="http://schemas.openxmlformats.org/officeDocument/2006/relationships" r:id="rId3"/>
            </a:rPr>
            <a:t>QSE Sample Questions</a:t>
          </a:r>
          <a:endParaRPr lang="en-US"/>
        </a:p>
      </dgm:t>
    </dgm:pt>
    <dgm:pt modelId="{8F7DF749-DD97-4EEB-B5F6-83106EF371F5}" type="parTrans" cxnId="{2F29569F-5F6C-4995-8D48-B502955518DF}">
      <dgm:prSet/>
      <dgm:spPr/>
      <dgm:t>
        <a:bodyPr/>
        <a:lstStyle/>
        <a:p>
          <a:endParaRPr lang="en-US"/>
        </a:p>
      </dgm:t>
    </dgm:pt>
    <dgm:pt modelId="{A5BCF258-CAED-40BE-BA90-3C3031C4A274}" type="sibTrans" cxnId="{2F29569F-5F6C-4995-8D48-B502955518DF}">
      <dgm:prSet/>
      <dgm:spPr/>
      <dgm:t>
        <a:bodyPr/>
        <a:lstStyle/>
        <a:p>
          <a:endParaRPr lang="en-US"/>
        </a:p>
      </dgm:t>
    </dgm:pt>
    <dgm:pt modelId="{D1142A79-BDA5-4DDC-BE45-1C6568867F68}">
      <dgm:prSet/>
      <dgm:spPr/>
      <dgm:t>
        <a:bodyPr/>
        <a:lstStyle/>
        <a:p>
          <a:r>
            <a:rPr lang="en-US" b="1">
              <a:hlinkClick xmlns:r="http://schemas.openxmlformats.org/officeDocument/2006/relationships" r:id="rId4"/>
            </a:rPr>
            <a:t>QSE Practice Test</a:t>
          </a:r>
          <a:r>
            <a:rPr lang="en-US" b="1"/>
            <a:t> </a:t>
          </a:r>
          <a:r>
            <a:rPr lang="en-US"/>
            <a:t>(administered by PSI)</a:t>
          </a:r>
        </a:p>
      </dgm:t>
    </dgm:pt>
    <dgm:pt modelId="{2A1D3A19-6FAF-4FF1-9338-249524504C05}" type="parTrans" cxnId="{73A04283-8FC7-4B26-B682-5DA8EF906256}">
      <dgm:prSet/>
      <dgm:spPr/>
      <dgm:t>
        <a:bodyPr/>
        <a:lstStyle/>
        <a:p>
          <a:endParaRPr lang="en-US"/>
        </a:p>
      </dgm:t>
    </dgm:pt>
    <dgm:pt modelId="{1053F485-9C31-48B0-A14D-4E98BCE2ED33}" type="sibTrans" cxnId="{73A04283-8FC7-4B26-B682-5DA8EF906256}">
      <dgm:prSet/>
      <dgm:spPr/>
      <dgm:t>
        <a:bodyPr/>
        <a:lstStyle/>
        <a:p>
          <a:endParaRPr lang="en-US"/>
        </a:p>
      </dgm:t>
    </dgm:pt>
    <dgm:pt modelId="{98E7C998-60FD-874B-8599-7191BC42E761}" type="pres">
      <dgm:prSet presAssocID="{0F7BA87B-F9E4-4633-A8E4-CB02FC4EF023}" presName="vert0" presStyleCnt="0">
        <dgm:presLayoutVars>
          <dgm:dir/>
          <dgm:animOne val="branch"/>
          <dgm:animLvl val="lvl"/>
        </dgm:presLayoutVars>
      </dgm:prSet>
      <dgm:spPr/>
    </dgm:pt>
    <dgm:pt modelId="{6E603B45-A7A7-3349-9B74-B8C5BB369ADA}" type="pres">
      <dgm:prSet presAssocID="{5A40FBE0-5640-4368-B13C-6E224B74A3AC}" presName="thickLine" presStyleLbl="alignNode1" presStyleIdx="0" presStyleCnt="5"/>
      <dgm:spPr/>
    </dgm:pt>
    <dgm:pt modelId="{6B8DB365-5E7C-BB47-A19B-A8F930E64593}" type="pres">
      <dgm:prSet presAssocID="{5A40FBE0-5640-4368-B13C-6E224B74A3AC}" presName="horz1" presStyleCnt="0"/>
      <dgm:spPr/>
    </dgm:pt>
    <dgm:pt modelId="{3F9BB442-AC00-E74D-A972-8E77075FD3E0}" type="pres">
      <dgm:prSet presAssocID="{5A40FBE0-5640-4368-B13C-6E224B74A3AC}" presName="tx1" presStyleLbl="revTx" presStyleIdx="0" presStyleCnt="5"/>
      <dgm:spPr/>
    </dgm:pt>
    <dgm:pt modelId="{1DB14712-7C82-AB41-A5D9-EC3325A0288E}" type="pres">
      <dgm:prSet presAssocID="{5A40FBE0-5640-4368-B13C-6E224B74A3AC}" presName="vert1" presStyleCnt="0"/>
      <dgm:spPr/>
    </dgm:pt>
    <dgm:pt modelId="{C6FD4C3B-ECAE-5D43-84D6-B4353E8B1717}" type="pres">
      <dgm:prSet presAssocID="{B21B23A9-F470-45A7-AE88-C0902CC0DA34}" presName="thickLine" presStyleLbl="alignNode1" presStyleIdx="1" presStyleCnt="5"/>
      <dgm:spPr/>
    </dgm:pt>
    <dgm:pt modelId="{B5C36A62-9BB2-7344-A1BC-5AC0702BDB8F}" type="pres">
      <dgm:prSet presAssocID="{B21B23A9-F470-45A7-AE88-C0902CC0DA34}" presName="horz1" presStyleCnt="0"/>
      <dgm:spPr/>
    </dgm:pt>
    <dgm:pt modelId="{D38F80B5-EFBE-9742-8CA1-42BD3297B482}" type="pres">
      <dgm:prSet presAssocID="{B21B23A9-F470-45A7-AE88-C0902CC0DA34}" presName="tx1" presStyleLbl="revTx" presStyleIdx="1" presStyleCnt="5"/>
      <dgm:spPr/>
    </dgm:pt>
    <dgm:pt modelId="{67A92B9C-A805-6647-A8AE-1AD8D0E4AE1A}" type="pres">
      <dgm:prSet presAssocID="{B21B23A9-F470-45A7-AE88-C0902CC0DA34}" presName="vert1" presStyleCnt="0"/>
      <dgm:spPr/>
    </dgm:pt>
    <dgm:pt modelId="{A9D8D7EA-0600-704F-801B-DE27ADD9AA3F}" type="pres">
      <dgm:prSet presAssocID="{9BC0108B-3364-404C-9075-253FD07B67E3}" presName="thickLine" presStyleLbl="alignNode1" presStyleIdx="2" presStyleCnt="5"/>
      <dgm:spPr/>
    </dgm:pt>
    <dgm:pt modelId="{E66AA5FF-465B-854C-9371-1AD06F156D8A}" type="pres">
      <dgm:prSet presAssocID="{9BC0108B-3364-404C-9075-253FD07B67E3}" presName="horz1" presStyleCnt="0"/>
      <dgm:spPr/>
    </dgm:pt>
    <dgm:pt modelId="{86FE9517-A4D6-414C-B627-502E83E54F35}" type="pres">
      <dgm:prSet presAssocID="{9BC0108B-3364-404C-9075-253FD07B67E3}" presName="tx1" presStyleLbl="revTx" presStyleIdx="2" presStyleCnt="5"/>
      <dgm:spPr/>
    </dgm:pt>
    <dgm:pt modelId="{44779E31-A476-AE4B-92FB-F7C95B9A0B3F}" type="pres">
      <dgm:prSet presAssocID="{9BC0108B-3364-404C-9075-253FD07B67E3}" presName="vert1" presStyleCnt="0"/>
      <dgm:spPr/>
    </dgm:pt>
    <dgm:pt modelId="{DDE27997-6B4F-C14D-9CC1-C409E8B56EAD}" type="pres">
      <dgm:prSet presAssocID="{DB30B48A-1E05-4EF5-A300-0FDF434C26A3}" presName="thickLine" presStyleLbl="alignNode1" presStyleIdx="3" presStyleCnt="5"/>
      <dgm:spPr/>
    </dgm:pt>
    <dgm:pt modelId="{4F9B0DBE-8A08-084A-8FB8-F64EBF479C93}" type="pres">
      <dgm:prSet presAssocID="{DB30B48A-1E05-4EF5-A300-0FDF434C26A3}" presName="horz1" presStyleCnt="0"/>
      <dgm:spPr/>
    </dgm:pt>
    <dgm:pt modelId="{2AC92B34-91A5-F54E-8BC9-8DC9CF83553C}" type="pres">
      <dgm:prSet presAssocID="{DB30B48A-1E05-4EF5-A300-0FDF434C26A3}" presName="tx1" presStyleLbl="revTx" presStyleIdx="3" presStyleCnt="5"/>
      <dgm:spPr/>
    </dgm:pt>
    <dgm:pt modelId="{825B3720-A121-7A40-BF42-F27CF687A133}" type="pres">
      <dgm:prSet presAssocID="{DB30B48A-1E05-4EF5-A300-0FDF434C26A3}" presName="vert1" presStyleCnt="0"/>
      <dgm:spPr/>
    </dgm:pt>
    <dgm:pt modelId="{5D0EA733-3668-8243-A185-9554AC1F496B}" type="pres">
      <dgm:prSet presAssocID="{D1142A79-BDA5-4DDC-BE45-1C6568867F68}" presName="thickLine" presStyleLbl="alignNode1" presStyleIdx="4" presStyleCnt="5"/>
      <dgm:spPr/>
    </dgm:pt>
    <dgm:pt modelId="{112278D9-B76B-DA4D-8AF8-F0DA97E26BB8}" type="pres">
      <dgm:prSet presAssocID="{D1142A79-BDA5-4DDC-BE45-1C6568867F68}" presName="horz1" presStyleCnt="0"/>
      <dgm:spPr/>
    </dgm:pt>
    <dgm:pt modelId="{1CAC0C5C-4CB7-AA4F-B420-768FF540494C}" type="pres">
      <dgm:prSet presAssocID="{D1142A79-BDA5-4DDC-BE45-1C6568867F68}" presName="tx1" presStyleLbl="revTx" presStyleIdx="4" presStyleCnt="5"/>
      <dgm:spPr/>
    </dgm:pt>
    <dgm:pt modelId="{777F99B8-E604-494E-AC0C-31B4A5FFA194}" type="pres">
      <dgm:prSet presAssocID="{D1142A79-BDA5-4DDC-BE45-1C6568867F68}" presName="vert1" presStyleCnt="0"/>
      <dgm:spPr/>
    </dgm:pt>
  </dgm:ptLst>
  <dgm:cxnLst>
    <dgm:cxn modelId="{A9CDCD10-A7AB-034C-9159-A04B803A75A5}" type="presOf" srcId="{5A40FBE0-5640-4368-B13C-6E224B74A3AC}" destId="{3F9BB442-AC00-E74D-A972-8E77075FD3E0}" srcOrd="0" destOrd="0" presId="urn:microsoft.com/office/officeart/2008/layout/LinedList"/>
    <dgm:cxn modelId="{75D8E511-65B4-46B0-9D13-EA0FE320B61C}" srcId="{0F7BA87B-F9E4-4633-A8E4-CB02FC4EF023}" destId="{5A40FBE0-5640-4368-B13C-6E224B74A3AC}" srcOrd="0" destOrd="0" parTransId="{9CAD7B80-318A-47D4-B885-92AE78EE8613}" sibTransId="{B6C0641A-BFA5-4108-BA0A-687565332351}"/>
    <dgm:cxn modelId="{AFE66841-5E76-48B8-ACDA-D074D3993DBF}" srcId="{0F7BA87B-F9E4-4633-A8E4-CB02FC4EF023}" destId="{9BC0108B-3364-404C-9075-253FD07B67E3}" srcOrd="2" destOrd="0" parTransId="{E2D4D14F-8E22-4CE9-B376-FCBF0F17020E}" sibTransId="{4E9015D3-7B75-46F5-8976-7B6A35754125}"/>
    <dgm:cxn modelId="{48444E65-18B4-4177-BED3-D8E2880AB351}" srcId="{0F7BA87B-F9E4-4633-A8E4-CB02FC4EF023}" destId="{B21B23A9-F470-45A7-AE88-C0902CC0DA34}" srcOrd="1" destOrd="0" parTransId="{002EB8D1-F559-425F-B7A9-006DF11D7E5E}" sibTransId="{8DE4EA0D-A42E-4E60-BCB1-C1788A4BAB00}"/>
    <dgm:cxn modelId="{A85F1C6B-61EB-1A49-9632-21E4E0BEA52A}" type="presOf" srcId="{DB30B48A-1E05-4EF5-A300-0FDF434C26A3}" destId="{2AC92B34-91A5-F54E-8BC9-8DC9CF83553C}" srcOrd="0" destOrd="0" presId="urn:microsoft.com/office/officeart/2008/layout/LinedList"/>
    <dgm:cxn modelId="{73A04283-8FC7-4B26-B682-5DA8EF906256}" srcId="{0F7BA87B-F9E4-4633-A8E4-CB02FC4EF023}" destId="{D1142A79-BDA5-4DDC-BE45-1C6568867F68}" srcOrd="4" destOrd="0" parTransId="{2A1D3A19-6FAF-4FF1-9338-249524504C05}" sibTransId="{1053F485-9C31-48B0-A14D-4E98BCE2ED33}"/>
    <dgm:cxn modelId="{15B70E90-C2FD-8A41-8068-D895C41BAB14}" type="presOf" srcId="{0F7BA87B-F9E4-4633-A8E4-CB02FC4EF023}" destId="{98E7C998-60FD-874B-8599-7191BC42E761}" srcOrd="0" destOrd="0" presId="urn:microsoft.com/office/officeart/2008/layout/LinedList"/>
    <dgm:cxn modelId="{2F29569F-5F6C-4995-8D48-B502955518DF}" srcId="{0F7BA87B-F9E4-4633-A8E4-CB02FC4EF023}" destId="{DB30B48A-1E05-4EF5-A300-0FDF434C26A3}" srcOrd="3" destOrd="0" parTransId="{8F7DF749-DD97-4EEB-B5F6-83106EF371F5}" sibTransId="{A5BCF258-CAED-40BE-BA90-3C3031C4A274}"/>
    <dgm:cxn modelId="{4DED50C3-FBD5-5E44-AF3E-A5F6060CA565}" type="presOf" srcId="{9BC0108B-3364-404C-9075-253FD07B67E3}" destId="{86FE9517-A4D6-414C-B627-502E83E54F35}" srcOrd="0" destOrd="0" presId="urn:microsoft.com/office/officeart/2008/layout/LinedList"/>
    <dgm:cxn modelId="{4ECF70CF-62D5-EC43-827C-93FA6D513A9C}" type="presOf" srcId="{B21B23A9-F470-45A7-AE88-C0902CC0DA34}" destId="{D38F80B5-EFBE-9742-8CA1-42BD3297B482}" srcOrd="0" destOrd="0" presId="urn:microsoft.com/office/officeart/2008/layout/LinedList"/>
    <dgm:cxn modelId="{BF0132E6-B9AA-9848-9233-37FB8CFBA8B1}" type="presOf" srcId="{D1142A79-BDA5-4DDC-BE45-1C6568867F68}" destId="{1CAC0C5C-4CB7-AA4F-B420-768FF540494C}" srcOrd="0" destOrd="0" presId="urn:microsoft.com/office/officeart/2008/layout/LinedList"/>
    <dgm:cxn modelId="{35915A71-DC71-E644-B1F2-A3531B5A8287}" type="presParOf" srcId="{98E7C998-60FD-874B-8599-7191BC42E761}" destId="{6E603B45-A7A7-3349-9B74-B8C5BB369ADA}" srcOrd="0" destOrd="0" presId="urn:microsoft.com/office/officeart/2008/layout/LinedList"/>
    <dgm:cxn modelId="{24A8DE14-FC17-BA42-86B1-E830F5344612}" type="presParOf" srcId="{98E7C998-60FD-874B-8599-7191BC42E761}" destId="{6B8DB365-5E7C-BB47-A19B-A8F930E64593}" srcOrd="1" destOrd="0" presId="urn:microsoft.com/office/officeart/2008/layout/LinedList"/>
    <dgm:cxn modelId="{B574953E-4528-ED46-B927-7DE206702F1F}" type="presParOf" srcId="{6B8DB365-5E7C-BB47-A19B-A8F930E64593}" destId="{3F9BB442-AC00-E74D-A972-8E77075FD3E0}" srcOrd="0" destOrd="0" presId="urn:microsoft.com/office/officeart/2008/layout/LinedList"/>
    <dgm:cxn modelId="{39D19BF5-DC2D-5B4F-9B7E-64F287D861DD}" type="presParOf" srcId="{6B8DB365-5E7C-BB47-A19B-A8F930E64593}" destId="{1DB14712-7C82-AB41-A5D9-EC3325A0288E}" srcOrd="1" destOrd="0" presId="urn:microsoft.com/office/officeart/2008/layout/LinedList"/>
    <dgm:cxn modelId="{55814E72-6BE4-484B-9A5D-EBB8643FE06C}" type="presParOf" srcId="{98E7C998-60FD-874B-8599-7191BC42E761}" destId="{C6FD4C3B-ECAE-5D43-84D6-B4353E8B1717}" srcOrd="2" destOrd="0" presId="urn:microsoft.com/office/officeart/2008/layout/LinedList"/>
    <dgm:cxn modelId="{BB8B0863-8F27-834B-96C8-D865B5730C30}" type="presParOf" srcId="{98E7C998-60FD-874B-8599-7191BC42E761}" destId="{B5C36A62-9BB2-7344-A1BC-5AC0702BDB8F}" srcOrd="3" destOrd="0" presId="urn:microsoft.com/office/officeart/2008/layout/LinedList"/>
    <dgm:cxn modelId="{AA25460E-B393-4C42-8CAA-ACF44BE051BE}" type="presParOf" srcId="{B5C36A62-9BB2-7344-A1BC-5AC0702BDB8F}" destId="{D38F80B5-EFBE-9742-8CA1-42BD3297B482}" srcOrd="0" destOrd="0" presId="urn:microsoft.com/office/officeart/2008/layout/LinedList"/>
    <dgm:cxn modelId="{A6892B72-2579-2F43-8E7C-9555CE84FDE5}" type="presParOf" srcId="{B5C36A62-9BB2-7344-A1BC-5AC0702BDB8F}" destId="{67A92B9C-A805-6647-A8AE-1AD8D0E4AE1A}" srcOrd="1" destOrd="0" presId="urn:microsoft.com/office/officeart/2008/layout/LinedList"/>
    <dgm:cxn modelId="{7D427A59-5D4A-014A-99E2-D5AD4AA3344A}" type="presParOf" srcId="{98E7C998-60FD-874B-8599-7191BC42E761}" destId="{A9D8D7EA-0600-704F-801B-DE27ADD9AA3F}" srcOrd="4" destOrd="0" presId="urn:microsoft.com/office/officeart/2008/layout/LinedList"/>
    <dgm:cxn modelId="{8C9CF4AC-3907-594E-9B4B-37E9BC06F197}" type="presParOf" srcId="{98E7C998-60FD-874B-8599-7191BC42E761}" destId="{E66AA5FF-465B-854C-9371-1AD06F156D8A}" srcOrd="5" destOrd="0" presId="urn:microsoft.com/office/officeart/2008/layout/LinedList"/>
    <dgm:cxn modelId="{2DFF2168-B2F6-774D-852E-E2C2AB5593A3}" type="presParOf" srcId="{E66AA5FF-465B-854C-9371-1AD06F156D8A}" destId="{86FE9517-A4D6-414C-B627-502E83E54F35}" srcOrd="0" destOrd="0" presId="urn:microsoft.com/office/officeart/2008/layout/LinedList"/>
    <dgm:cxn modelId="{87337D7A-FB59-314E-B663-9948756D185D}" type="presParOf" srcId="{E66AA5FF-465B-854C-9371-1AD06F156D8A}" destId="{44779E31-A476-AE4B-92FB-F7C95B9A0B3F}" srcOrd="1" destOrd="0" presId="urn:microsoft.com/office/officeart/2008/layout/LinedList"/>
    <dgm:cxn modelId="{643FFC3F-1B47-124C-B97D-FEE5EC6B4B89}" type="presParOf" srcId="{98E7C998-60FD-874B-8599-7191BC42E761}" destId="{DDE27997-6B4F-C14D-9CC1-C409E8B56EAD}" srcOrd="6" destOrd="0" presId="urn:microsoft.com/office/officeart/2008/layout/LinedList"/>
    <dgm:cxn modelId="{13D315C5-C1E2-1340-AED8-99E248C040B9}" type="presParOf" srcId="{98E7C998-60FD-874B-8599-7191BC42E761}" destId="{4F9B0DBE-8A08-084A-8FB8-F64EBF479C93}" srcOrd="7" destOrd="0" presId="urn:microsoft.com/office/officeart/2008/layout/LinedList"/>
    <dgm:cxn modelId="{B5C7288E-E6B5-DF4F-888F-5C8990DC50C5}" type="presParOf" srcId="{4F9B0DBE-8A08-084A-8FB8-F64EBF479C93}" destId="{2AC92B34-91A5-F54E-8BC9-8DC9CF83553C}" srcOrd="0" destOrd="0" presId="urn:microsoft.com/office/officeart/2008/layout/LinedList"/>
    <dgm:cxn modelId="{BE7113A0-D802-BB41-BD45-7BD83A24FFBD}" type="presParOf" srcId="{4F9B0DBE-8A08-084A-8FB8-F64EBF479C93}" destId="{825B3720-A121-7A40-BF42-F27CF687A133}" srcOrd="1" destOrd="0" presId="urn:microsoft.com/office/officeart/2008/layout/LinedList"/>
    <dgm:cxn modelId="{B10B1893-C484-9948-AC29-5A7B3D14A21F}" type="presParOf" srcId="{98E7C998-60FD-874B-8599-7191BC42E761}" destId="{5D0EA733-3668-8243-A185-9554AC1F496B}" srcOrd="8" destOrd="0" presId="urn:microsoft.com/office/officeart/2008/layout/LinedList"/>
    <dgm:cxn modelId="{E77618A5-0E0F-1D42-B5A3-28951A5134A8}" type="presParOf" srcId="{98E7C998-60FD-874B-8599-7191BC42E761}" destId="{112278D9-B76B-DA4D-8AF8-F0DA97E26BB8}" srcOrd="9" destOrd="0" presId="urn:microsoft.com/office/officeart/2008/layout/LinedList"/>
    <dgm:cxn modelId="{281F2E8D-780F-2648-AE46-E1F4C3E532C1}" type="presParOf" srcId="{112278D9-B76B-DA4D-8AF8-F0DA97E26BB8}" destId="{1CAC0C5C-4CB7-AA4F-B420-768FF540494C}" srcOrd="0" destOrd="0" presId="urn:microsoft.com/office/officeart/2008/layout/LinedList"/>
    <dgm:cxn modelId="{4A35398E-8674-E743-9B7E-C16255C9636B}" type="presParOf" srcId="{112278D9-B76B-DA4D-8AF8-F0DA97E26BB8}" destId="{777F99B8-E604-494E-AC0C-31B4A5FFA1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66FEC-D433-B24D-917F-00C4E7740ED5}">
      <dsp:nvSpPr>
        <dsp:cNvPr id="0" name=""/>
        <dsp:cNvSpPr/>
      </dsp:nvSpPr>
      <dsp:spPr>
        <a:xfrm>
          <a:off x="0" y="2970235"/>
          <a:ext cx="5641974" cy="19487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dirty="0">
              <a:solidFill>
                <a:schemeClr val="tx1"/>
              </a:solidFill>
            </a:rPr>
            <a:t>Your veterinary school must be included in the </a:t>
          </a:r>
          <a:r>
            <a:rPr lang="en-US" sz="2100" b="1" i="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AVMA-ECFVG™ Listed Veterinary Colleges of the World</a:t>
          </a:r>
          <a:r>
            <a:rPr lang="en-US" sz="2100" b="1" i="0" kern="1200" dirty="0">
              <a:solidFill>
                <a:schemeClr val="tx1"/>
              </a:solidFill>
            </a:rPr>
            <a:t>. </a:t>
          </a:r>
          <a:r>
            <a:rPr lang="en-US" sz="2100" b="1" i="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https://www.avma.org/sites/default/files/2023-05/ECFVG-listed-veterinary-colleges.pdf</a:t>
          </a:r>
          <a:r>
            <a:rPr lang="en-US" sz="2100" b="1" i="0" kern="1200" dirty="0">
              <a:solidFill>
                <a:schemeClr val="tx1"/>
              </a:solidFill>
            </a:rPr>
            <a:t> </a:t>
          </a:r>
          <a:r>
            <a:rPr lang="en-US" sz="2100" b="0" i="0" kern="1200" dirty="0">
              <a:solidFill>
                <a:schemeClr val="tx1"/>
              </a:solidFill>
            </a:rPr>
            <a:t>before you apply for the program.</a:t>
          </a:r>
          <a:endParaRPr lang="en-US" sz="2100" kern="1200" dirty="0">
            <a:solidFill>
              <a:schemeClr val="tx1"/>
            </a:solidFill>
          </a:endParaRPr>
        </a:p>
      </dsp:txBody>
      <dsp:txXfrm>
        <a:off x="0" y="2970235"/>
        <a:ext cx="5641974" cy="1948795"/>
      </dsp:txXfrm>
    </dsp:sp>
    <dsp:sp modelId="{9C31FD41-34A3-2746-B972-B5547AE8AF57}">
      <dsp:nvSpPr>
        <dsp:cNvPr id="0" name=""/>
        <dsp:cNvSpPr/>
      </dsp:nvSpPr>
      <dsp:spPr>
        <a:xfrm rot="10800000">
          <a:off x="0" y="2219"/>
          <a:ext cx="5641974" cy="2997247"/>
        </a:xfrm>
        <a:prstGeom prst="upArrowCallout">
          <a:avLst/>
        </a:prstGeom>
        <a:solidFill>
          <a:schemeClr val="accent2">
            <a:hueOff val="-2568191"/>
            <a:satOff val="29507"/>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i="0" kern="1200"/>
            <a:t>1</a:t>
          </a:r>
          <a:r>
            <a:rPr lang="en-US" sz="2100" b="0" i="0" kern="1200"/>
            <a:t> Task: </a:t>
          </a:r>
          <a:r>
            <a:rPr lang="en-US" sz="2100" b="1" i="0" kern="1200"/>
            <a:t>Verify Your School</a:t>
          </a:r>
          <a:endParaRPr lang="en-US" sz="2100" kern="1200"/>
        </a:p>
      </dsp:txBody>
      <dsp:txXfrm rot="10800000">
        <a:off x="0" y="2219"/>
        <a:ext cx="5641974" cy="1947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03B45-A7A7-3349-9B74-B8C5BB369ADA}">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BB442-AC00-E74D-A972-8E77075FD3E0}">
      <dsp:nvSpPr>
        <dsp:cNvPr id="0" name=""/>
        <dsp:cNvSpPr/>
      </dsp:nvSpPr>
      <dsp:spPr>
        <a:xfrm>
          <a:off x="0" y="60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3</a:t>
          </a:r>
          <a:r>
            <a:rPr lang="en-US" sz="3000" b="0" kern="1200" dirty="0"/>
            <a:t> Task: </a:t>
          </a:r>
          <a:r>
            <a:rPr lang="en-US" sz="3000" b="1" kern="1200" dirty="0"/>
            <a:t>Review candidate resources</a:t>
          </a:r>
          <a:endParaRPr lang="en-US" sz="3000" kern="1200" dirty="0"/>
        </a:p>
      </dsp:txBody>
      <dsp:txXfrm>
        <a:off x="0" y="600"/>
        <a:ext cx="5641974" cy="984009"/>
      </dsp:txXfrm>
    </dsp:sp>
    <dsp:sp modelId="{C6FD4C3B-ECAE-5D43-84D6-B4353E8B1717}">
      <dsp:nvSpPr>
        <dsp:cNvPr id="0" name=""/>
        <dsp:cNvSpPr/>
      </dsp:nvSpPr>
      <dsp:spPr>
        <a:xfrm>
          <a:off x="0" y="984610"/>
          <a:ext cx="5641974" cy="0"/>
        </a:xfrm>
        <a:prstGeom prst="line">
          <a:avLst/>
        </a:prstGeom>
        <a:solidFill>
          <a:schemeClr val="accent2">
            <a:hueOff val="-642048"/>
            <a:satOff val="7377"/>
            <a:lumOff val="2255"/>
            <a:alphaOff val="0"/>
          </a:schemeClr>
        </a:solidFill>
        <a:ln w="15875" cap="flat" cmpd="sng" algn="ctr">
          <a:solidFill>
            <a:schemeClr val="accent2">
              <a:hueOff val="-642048"/>
              <a:satOff val="7377"/>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8F80B5-EFBE-9742-8CA1-42BD3297B482}">
      <dsp:nvSpPr>
        <dsp:cNvPr id="0" name=""/>
        <dsp:cNvSpPr/>
      </dsp:nvSpPr>
      <dsp:spPr>
        <a:xfrm>
          <a:off x="0" y="98461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hlinkClick xmlns:r="http://schemas.openxmlformats.org/officeDocument/2006/relationships" r:id="rId1"/>
            </a:rPr>
            <a:t>QSE Reference Textbook List</a:t>
          </a:r>
          <a:endParaRPr lang="en-US" sz="3000" kern="1200"/>
        </a:p>
      </dsp:txBody>
      <dsp:txXfrm>
        <a:off x="0" y="984610"/>
        <a:ext cx="5641974" cy="984009"/>
      </dsp:txXfrm>
    </dsp:sp>
    <dsp:sp modelId="{A9D8D7EA-0600-704F-801B-DE27ADD9AA3F}">
      <dsp:nvSpPr>
        <dsp:cNvPr id="0" name=""/>
        <dsp:cNvSpPr/>
      </dsp:nvSpPr>
      <dsp:spPr>
        <a:xfrm>
          <a:off x="0" y="1968620"/>
          <a:ext cx="5641974" cy="0"/>
        </a:xfrm>
        <a:prstGeom prst="line">
          <a:avLst/>
        </a:prstGeom>
        <a:solidFill>
          <a:schemeClr val="accent2">
            <a:hueOff val="-1284095"/>
            <a:satOff val="14753"/>
            <a:lumOff val="4510"/>
            <a:alphaOff val="0"/>
          </a:schemeClr>
        </a:solidFill>
        <a:ln w="15875" cap="flat" cmpd="sng" algn="ctr">
          <a:solidFill>
            <a:schemeClr val="accent2">
              <a:hueOff val="-1284095"/>
              <a:satOff val="14753"/>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E9517-A4D6-414C-B627-502E83E54F35}">
      <dsp:nvSpPr>
        <dsp:cNvPr id="0" name=""/>
        <dsp:cNvSpPr/>
      </dsp:nvSpPr>
      <dsp:spPr>
        <a:xfrm>
          <a:off x="0" y="196862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hlinkClick xmlns:r="http://schemas.openxmlformats.org/officeDocument/2006/relationships" r:id="rId2"/>
            </a:rPr>
            <a:t>QSE Abbreviations List</a:t>
          </a:r>
          <a:endParaRPr lang="en-US" sz="3000" kern="1200"/>
        </a:p>
      </dsp:txBody>
      <dsp:txXfrm>
        <a:off x="0" y="1968620"/>
        <a:ext cx="5641974" cy="984009"/>
      </dsp:txXfrm>
    </dsp:sp>
    <dsp:sp modelId="{DDE27997-6B4F-C14D-9CC1-C409E8B56EAD}">
      <dsp:nvSpPr>
        <dsp:cNvPr id="0" name=""/>
        <dsp:cNvSpPr/>
      </dsp:nvSpPr>
      <dsp:spPr>
        <a:xfrm>
          <a:off x="0" y="2952629"/>
          <a:ext cx="5641974" cy="0"/>
        </a:xfrm>
        <a:prstGeom prst="line">
          <a:avLst/>
        </a:prstGeom>
        <a:solidFill>
          <a:schemeClr val="accent2">
            <a:hueOff val="-1926143"/>
            <a:satOff val="22130"/>
            <a:lumOff val="6764"/>
            <a:alphaOff val="0"/>
          </a:schemeClr>
        </a:solidFill>
        <a:ln w="15875" cap="flat" cmpd="sng" algn="ctr">
          <a:solidFill>
            <a:schemeClr val="accent2">
              <a:hueOff val="-1926143"/>
              <a:satOff val="22130"/>
              <a:lumOff val="6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92B34-91A5-F54E-8BC9-8DC9CF83553C}">
      <dsp:nvSpPr>
        <dsp:cNvPr id="0" name=""/>
        <dsp:cNvSpPr/>
      </dsp:nvSpPr>
      <dsp:spPr>
        <a:xfrm>
          <a:off x="0" y="295262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hlinkClick xmlns:r="http://schemas.openxmlformats.org/officeDocument/2006/relationships" r:id="rId3"/>
            </a:rPr>
            <a:t>QSE Sample Questions</a:t>
          </a:r>
          <a:endParaRPr lang="en-US" sz="3000" kern="1200"/>
        </a:p>
      </dsp:txBody>
      <dsp:txXfrm>
        <a:off x="0" y="2952629"/>
        <a:ext cx="5641974" cy="984009"/>
      </dsp:txXfrm>
    </dsp:sp>
    <dsp:sp modelId="{5D0EA733-3668-8243-A185-9554AC1F496B}">
      <dsp:nvSpPr>
        <dsp:cNvPr id="0" name=""/>
        <dsp:cNvSpPr/>
      </dsp:nvSpPr>
      <dsp:spPr>
        <a:xfrm>
          <a:off x="0" y="3936639"/>
          <a:ext cx="5641974" cy="0"/>
        </a:xfrm>
        <a:prstGeom prst="line">
          <a:avLst/>
        </a:prstGeom>
        <a:solidFill>
          <a:schemeClr val="accent2">
            <a:hueOff val="-2568191"/>
            <a:satOff val="29507"/>
            <a:lumOff val="9019"/>
            <a:alphaOff val="0"/>
          </a:schemeClr>
        </a:solidFill>
        <a:ln w="15875" cap="flat" cmpd="sng" algn="ctr">
          <a:solidFill>
            <a:schemeClr val="accent2">
              <a:hueOff val="-2568191"/>
              <a:satOff val="29507"/>
              <a:lumOff val="9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C0C5C-4CB7-AA4F-B420-768FF540494C}">
      <dsp:nvSpPr>
        <dsp:cNvPr id="0" name=""/>
        <dsp:cNvSpPr/>
      </dsp:nvSpPr>
      <dsp:spPr>
        <a:xfrm>
          <a:off x="0" y="393663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hlinkClick xmlns:r="http://schemas.openxmlformats.org/officeDocument/2006/relationships" r:id="rId4"/>
            </a:rPr>
            <a:t>QSE Practice Test</a:t>
          </a:r>
          <a:r>
            <a:rPr lang="en-US" sz="3000" b="1" kern="1200"/>
            <a:t> </a:t>
          </a:r>
          <a:r>
            <a:rPr lang="en-US" sz="3000" kern="1200"/>
            <a:t>(administered by PSI)</a:t>
          </a:r>
        </a:p>
      </dsp:txBody>
      <dsp:txXfrm>
        <a:off x="0" y="3936639"/>
        <a:ext cx="5641974" cy="9840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02777-8890-F24F-A8DA-D171FBA355C9}" type="datetimeFigureOut">
              <a:rPr lang="en-US" smtClean="0"/>
              <a:t>6/9/23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06A95-6F9F-3A47-90CE-2CE94D7848CF}" type="slidenum">
              <a:rPr lang="en-US" smtClean="0"/>
              <a:t>‹#›</a:t>
            </a:fld>
            <a:endParaRPr lang="en-US"/>
          </a:p>
        </p:txBody>
      </p:sp>
    </p:spTree>
    <p:extLst>
      <p:ext uri="{BB962C8B-B14F-4D97-AF65-F5344CB8AC3E}">
        <p14:creationId xmlns:p14="http://schemas.microsoft.com/office/powerpoint/2010/main" val="104024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06A95-6F9F-3A47-90CE-2CE94D7848CF}" type="slidenum">
              <a:rPr lang="en-US" smtClean="0"/>
              <a:t>36</a:t>
            </a:fld>
            <a:endParaRPr lang="en-US"/>
          </a:p>
        </p:txBody>
      </p:sp>
    </p:spTree>
    <p:extLst>
      <p:ext uri="{BB962C8B-B14F-4D97-AF65-F5344CB8AC3E}">
        <p14:creationId xmlns:p14="http://schemas.microsoft.com/office/powerpoint/2010/main" val="112232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401B2D-67B4-A64E-869B-F27864C50347}" type="datetimeFigureOut">
              <a:rPr lang="en-US" smtClean="0"/>
              <a:t>6/9/23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EBD6-86FC-A747-A082-036FE1C24904}"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056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01B2D-67B4-A64E-869B-F27864C50347}" type="datetimeFigureOut">
              <a:rPr lang="en-US" smtClean="0"/>
              <a:t>6/9/23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EBD6-86FC-A747-A082-036FE1C24904}" type="slidenum">
              <a:rPr lang="en-US" smtClean="0"/>
              <a:t>‹#›</a:t>
            </a:fld>
            <a:endParaRPr lang="en-US"/>
          </a:p>
        </p:txBody>
      </p:sp>
    </p:spTree>
    <p:extLst>
      <p:ext uri="{BB962C8B-B14F-4D97-AF65-F5344CB8AC3E}">
        <p14:creationId xmlns:p14="http://schemas.microsoft.com/office/powerpoint/2010/main" val="414481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01B2D-67B4-A64E-869B-F27864C50347}" type="datetimeFigureOut">
              <a:rPr lang="en-US" smtClean="0"/>
              <a:t>6/9/23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EBD6-86FC-A747-A082-036FE1C2490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0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01B2D-67B4-A64E-869B-F27864C50347}" type="datetimeFigureOut">
              <a:rPr lang="en-US" smtClean="0"/>
              <a:t>6/9/23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EBD6-86FC-A747-A082-036FE1C24904}" type="slidenum">
              <a:rPr lang="en-US" smtClean="0"/>
              <a:t>‹#›</a:t>
            </a:fld>
            <a:endParaRPr lang="en-US"/>
          </a:p>
        </p:txBody>
      </p:sp>
    </p:spTree>
    <p:extLst>
      <p:ext uri="{BB962C8B-B14F-4D97-AF65-F5344CB8AC3E}">
        <p14:creationId xmlns:p14="http://schemas.microsoft.com/office/powerpoint/2010/main" val="147426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01B2D-67B4-A64E-869B-F27864C50347}" type="datetimeFigureOut">
              <a:rPr lang="en-US" smtClean="0"/>
              <a:t>6/9/23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EBD6-86FC-A747-A082-036FE1C24904}"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974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01B2D-67B4-A64E-869B-F27864C50347}" type="datetimeFigureOut">
              <a:rPr lang="en-US" smtClean="0"/>
              <a:t>6/9/23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6EBD6-86FC-A747-A082-036FE1C24904}" type="slidenum">
              <a:rPr lang="en-US" smtClean="0"/>
              <a:t>‹#›</a:t>
            </a:fld>
            <a:endParaRPr lang="en-US"/>
          </a:p>
        </p:txBody>
      </p:sp>
    </p:spTree>
    <p:extLst>
      <p:ext uri="{BB962C8B-B14F-4D97-AF65-F5344CB8AC3E}">
        <p14:creationId xmlns:p14="http://schemas.microsoft.com/office/powerpoint/2010/main" val="174399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01B2D-67B4-A64E-869B-F27864C50347}" type="datetimeFigureOut">
              <a:rPr lang="en-US" smtClean="0"/>
              <a:t>6/9/23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6EBD6-86FC-A747-A082-036FE1C24904}" type="slidenum">
              <a:rPr lang="en-US" smtClean="0"/>
              <a:t>‹#›</a:t>
            </a:fld>
            <a:endParaRPr lang="en-US"/>
          </a:p>
        </p:txBody>
      </p:sp>
    </p:spTree>
    <p:extLst>
      <p:ext uri="{BB962C8B-B14F-4D97-AF65-F5344CB8AC3E}">
        <p14:creationId xmlns:p14="http://schemas.microsoft.com/office/powerpoint/2010/main" val="262237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01B2D-67B4-A64E-869B-F27864C50347}" type="datetimeFigureOut">
              <a:rPr lang="en-US" smtClean="0"/>
              <a:t>6/9/23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6EBD6-86FC-A747-A082-036FE1C24904}" type="slidenum">
              <a:rPr lang="en-US" smtClean="0"/>
              <a:t>‹#›</a:t>
            </a:fld>
            <a:endParaRPr lang="en-US"/>
          </a:p>
        </p:txBody>
      </p:sp>
    </p:spTree>
    <p:extLst>
      <p:ext uri="{BB962C8B-B14F-4D97-AF65-F5344CB8AC3E}">
        <p14:creationId xmlns:p14="http://schemas.microsoft.com/office/powerpoint/2010/main" val="241090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01B2D-67B4-A64E-869B-F27864C50347}" type="datetimeFigureOut">
              <a:rPr lang="en-US" smtClean="0"/>
              <a:t>6/9/23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6EBD6-86FC-A747-A082-036FE1C24904}" type="slidenum">
              <a:rPr lang="en-US" smtClean="0"/>
              <a:t>‹#›</a:t>
            </a:fld>
            <a:endParaRPr lang="en-US"/>
          </a:p>
        </p:txBody>
      </p:sp>
    </p:spTree>
    <p:extLst>
      <p:ext uri="{BB962C8B-B14F-4D97-AF65-F5344CB8AC3E}">
        <p14:creationId xmlns:p14="http://schemas.microsoft.com/office/powerpoint/2010/main" val="140300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01B2D-67B4-A64E-869B-F27864C50347}" type="datetimeFigureOut">
              <a:rPr lang="en-US" smtClean="0"/>
              <a:t>6/9/23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6EBD6-86FC-A747-A082-036FE1C24904}" type="slidenum">
              <a:rPr lang="en-US" smtClean="0"/>
              <a:t>‹#›</a:t>
            </a:fld>
            <a:endParaRPr lang="en-US"/>
          </a:p>
        </p:txBody>
      </p:sp>
    </p:spTree>
    <p:extLst>
      <p:ext uri="{BB962C8B-B14F-4D97-AF65-F5344CB8AC3E}">
        <p14:creationId xmlns:p14="http://schemas.microsoft.com/office/powerpoint/2010/main" val="64649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01B2D-67B4-A64E-869B-F27864C50347}" type="datetimeFigureOut">
              <a:rPr lang="en-US" smtClean="0"/>
              <a:t>6/9/23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6EBD6-86FC-A747-A082-036FE1C2490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92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1401B2D-67B4-A64E-869B-F27864C50347}" type="datetimeFigureOut">
              <a:rPr lang="en-US" smtClean="0"/>
              <a:t>6/9/23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66EBD6-86FC-A747-A082-036FE1C24904}"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0474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ts.org/toef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elt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pave@aavsb.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otarycam.com/" TargetMode="External"/><Relationship Id="rId2" Type="http://schemas.openxmlformats.org/officeDocument/2006/relationships/hyperlink" Target="https://www.notariz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avsb.org/licensure-assistance/international-pathway/complete-your-pave-application/#task2" TargetMode="External"/><Relationship Id="rId2" Type="http://schemas.openxmlformats.org/officeDocument/2006/relationships/hyperlink" Target="https://www.aavsb.org/Download?url=s/s9snixwn8qylnof/PAVE%20Affidavit%20for%20Release%20of%20Information.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pave@aavsb.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aavsb.org/Download?url=s/ro65ylvgkqgqrhv/QSE%20Candidate%20Information%20Handbook.pdf" TargetMode="External"/><Relationship Id="rId2" Type="http://schemas.openxmlformats.org/officeDocument/2006/relationships/hyperlink" Target="https://www.aavsb.org/porta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aavsb.org/Download?url=s/6yryp90xf4g8pl5/AAVSB%20QSE%20Retake%20Guidelines.pdf" TargetMode="External"/><Relationship Id="rId2" Type="http://schemas.openxmlformats.org/officeDocument/2006/relationships/hyperlink" Target="https://www.aavsb.org/Download?url=s/1zu4ks93hqlt6qs/PAVE%20Standards%20and%20Policies.pdf" TargetMode="External"/><Relationship Id="rId1" Type="http://schemas.openxmlformats.org/officeDocument/2006/relationships/slideLayout" Target="../slideLayouts/slideLayout2.xml"/><Relationship Id="rId4" Type="http://schemas.openxmlformats.org/officeDocument/2006/relationships/hyperlink" Target="mailto:pave@aavsb.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speedtest.net/" TargetMode="External"/><Relationship Id="rId2" Type="http://schemas.openxmlformats.org/officeDocument/2006/relationships/hyperlink" Target="https://www.digitaltrends.com/computing/how-to-determine-your-browser-version/" TargetMode="External"/><Relationship Id="rId1" Type="http://schemas.openxmlformats.org/officeDocument/2006/relationships/slideLayout" Target="../slideLayouts/slideLayout2.xml"/><Relationship Id="rId5" Type="http://schemas.openxmlformats.org/officeDocument/2006/relationships/hyperlink" Target="tel:833.518.7459" TargetMode="External"/><Relationship Id="rId4" Type="http://schemas.openxmlformats.org/officeDocument/2006/relationships/hyperlink" Target="https://syscheck.bridge.psiexams.com/"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www.aavsb.org/Download?url=s/7220r7uylchzb8n/ECE%20School%20Acknowledgement%20For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aavsb.org/Download?url=s/6bb5bs7c335rjot/ECE%20Completion%20Verification%20Form.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pave@aavsb.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icva.net/navl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pave@aavsb.org" TargetMode="External"/><Relationship Id="rId2" Type="http://schemas.openxmlformats.org/officeDocument/2006/relationships/hyperlink" Target="https://www.aavsb.org/licensure-assistance/international-pathway/take-qualifying-science-examinatio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icva.net/navl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5EFF-D4D7-7A9D-AC32-988BBFD953C3}"/>
              </a:ext>
            </a:extLst>
          </p:cNvPr>
          <p:cNvSpPr>
            <a:spLocks noGrp="1"/>
          </p:cNvSpPr>
          <p:nvPr>
            <p:ph type="ctrTitle"/>
          </p:nvPr>
        </p:nvSpPr>
        <p:spPr/>
        <p:txBody>
          <a:bodyPr/>
          <a:lstStyle/>
          <a:p>
            <a:r>
              <a:rPr lang="en-US" dirty="0"/>
              <a:t>INFORMATION ON PAVE AND QSE</a:t>
            </a:r>
          </a:p>
        </p:txBody>
      </p:sp>
      <p:sp>
        <p:nvSpPr>
          <p:cNvPr id="3" name="Subtitle 2">
            <a:extLst>
              <a:ext uri="{FF2B5EF4-FFF2-40B4-BE49-F238E27FC236}">
                <a16:creationId xmlns:a16="http://schemas.microsoft.com/office/drawing/2014/main" id="{32563265-A69C-F375-8BA9-A2830C57983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3503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6755-0610-1500-735B-2974E4EBC4F9}"/>
              </a:ext>
            </a:extLst>
          </p:cNvPr>
          <p:cNvSpPr>
            <a:spLocks noGrp="1"/>
          </p:cNvSpPr>
          <p:nvPr>
            <p:ph type="title"/>
          </p:nvPr>
        </p:nvSpPr>
        <p:spPr/>
        <p:txBody>
          <a:bodyPr>
            <a:normAutofit fontScale="90000"/>
          </a:bodyPr>
          <a:lstStyle/>
          <a:p>
            <a:r>
              <a:rPr lang="en-US" b="1" dirty="0">
                <a:effectLst/>
                <a:latin typeface="+mn-lt"/>
              </a:rPr>
              <a:t>Multiple Attempts on the Qualifying Science Examination </a:t>
            </a:r>
            <a:br>
              <a:rPr lang="en-US" dirty="0">
                <a:effectLst/>
                <a:latin typeface="+mn-lt"/>
              </a:rPr>
            </a:br>
            <a:endParaRPr lang="en-US" dirty="0">
              <a:latin typeface="+mn-lt"/>
            </a:endParaRPr>
          </a:p>
        </p:txBody>
      </p:sp>
      <p:sp>
        <p:nvSpPr>
          <p:cNvPr id="3" name="Content Placeholder 2">
            <a:extLst>
              <a:ext uri="{FF2B5EF4-FFF2-40B4-BE49-F238E27FC236}">
                <a16:creationId xmlns:a16="http://schemas.microsoft.com/office/drawing/2014/main" id="{C1A5C8FE-6599-4665-3030-5FDB9AC8B2C9}"/>
              </a:ext>
            </a:extLst>
          </p:cNvPr>
          <p:cNvSpPr>
            <a:spLocks noGrp="1"/>
          </p:cNvSpPr>
          <p:nvPr>
            <p:ph idx="1"/>
          </p:nvPr>
        </p:nvSpPr>
        <p:spPr/>
        <p:txBody>
          <a:bodyPr/>
          <a:lstStyle/>
          <a:p>
            <a:r>
              <a:rPr lang="en-US" dirty="0">
                <a:effectLst/>
              </a:rPr>
              <a:t>As part of the PAVE Examination Administration Policy, no examinees shall be allowed to sit for the QSE more than three times during any one calendar year. </a:t>
            </a:r>
          </a:p>
          <a:p>
            <a:r>
              <a:rPr lang="en-US" dirty="0">
                <a:effectLst/>
              </a:rPr>
              <a:t>Examinees who have failed the QSE, QE, or a combination of both the QSE and QE three times must wait a minimum of 6 months to retake the exam allowing the examinee additional time to complete remedial measures. </a:t>
            </a:r>
          </a:p>
          <a:p>
            <a:endParaRPr lang="en-US" dirty="0"/>
          </a:p>
        </p:txBody>
      </p:sp>
    </p:spTree>
    <p:extLst>
      <p:ext uri="{BB962C8B-B14F-4D97-AF65-F5344CB8AC3E}">
        <p14:creationId xmlns:p14="http://schemas.microsoft.com/office/powerpoint/2010/main" val="414351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6C45-3DB7-BA16-C7AB-5FAD7F28E281}"/>
              </a:ext>
            </a:extLst>
          </p:cNvPr>
          <p:cNvSpPr>
            <a:spLocks noGrp="1"/>
          </p:cNvSpPr>
          <p:nvPr>
            <p:ph type="title"/>
          </p:nvPr>
        </p:nvSpPr>
        <p:spPr/>
        <p:txBody>
          <a:bodyPr>
            <a:normAutofit/>
          </a:bodyPr>
          <a:lstStyle/>
          <a:p>
            <a:r>
              <a:rPr lang="en-US" b="1" dirty="0">
                <a:effectLst/>
                <a:latin typeface="+mn-lt"/>
              </a:rPr>
              <a:t>Test Site Changes </a:t>
            </a:r>
            <a:br>
              <a:rPr lang="en-US" dirty="0">
                <a:effectLst/>
                <a:latin typeface="+mn-lt"/>
              </a:rPr>
            </a:br>
            <a:endParaRPr lang="en-US" dirty="0">
              <a:latin typeface="+mn-lt"/>
            </a:endParaRPr>
          </a:p>
        </p:txBody>
      </p:sp>
      <p:sp>
        <p:nvSpPr>
          <p:cNvPr id="3" name="Content Placeholder 2">
            <a:extLst>
              <a:ext uri="{FF2B5EF4-FFF2-40B4-BE49-F238E27FC236}">
                <a16:creationId xmlns:a16="http://schemas.microsoft.com/office/drawing/2014/main" id="{001C3A23-A848-8C66-B704-3A1D53DAB189}"/>
              </a:ext>
            </a:extLst>
          </p:cNvPr>
          <p:cNvSpPr>
            <a:spLocks noGrp="1"/>
          </p:cNvSpPr>
          <p:nvPr>
            <p:ph idx="1"/>
          </p:nvPr>
        </p:nvSpPr>
        <p:spPr/>
        <p:txBody>
          <a:bodyPr/>
          <a:lstStyle/>
          <a:p>
            <a:r>
              <a:rPr lang="en-US" dirty="0">
                <a:effectLst/>
              </a:rPr>
              <a:t>All Qualifying Science Examination (QSE) candidates will list on their PAVE applications their preferred testing location. The AAVSB and the exam vendor will make every reasonable attempt to establish test sites that are within a reasonable distance of the candidate. The AAVSB and the exam vendor will notify candidates </a:t>
            </a:r>
            <a:r>
              <a:rPr lang="en-US" dirty="0" err="1">
                <a:effectLst/>
              </a:rPr>
              <a:t>ofX</a:t>
            </a:r>
            <a:r>
              <a:rPr lang="en-US" dirty="0">
                <a:effectLst/>
              </a:rPr>
              <a:t> their test site by e-mail. </a:t>
            </a:r>
          </a:p>
          <a:p>
            <a:endParaRPr lang="en-US" dirty="0"/>
          </a:p>
        </p:txBody>
      </p:sp>
    </p:spTree>
    <p:extLst>
      <p:ext uri="{BB962C8B-B14F-4D97-AF65-F5344CB8AC3E}">
        <p14:creationId xmlns:p14="http://schemas.microsoft.com/office/powerpoint/2010/main" val="188055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B733-C2B4-9501-742E-C6F3EC25E89D}"/>
              </a:ext>
            </a:extLst>
          </p:cNvPr>
          <p:cNvSpPr>
            <a:spLocks noGrp="1"/>
          </p:cNvSpPr>
          <p:nvPr>
            <p:ph type="title"/>
          </p:nvPr>
        </p:nvSpPr>
        <p:spPr/>
        <p:txBody>
          <a:bodyPr>
            <a:normAutofit/>
          </a:bodyPr>
          <a:lstStyle/>
          <a:p>
            <a:r>
              <a:rPr lang="en-US" b="1" dirty="0">
                <a:effectLst/>
                <a:latin typeface="+mn-lt"/>
              </a:rPr>
              <a:t>Clinical Proficiency </a:t>
            </a:r>
            <a:br>
              <a:rPr lang="en-US" dirty="0">
                <a:effectLst/>
                <a:latin typeface="+mn-lt"/>
              </a:rPr>
            </a:br>
            <a:endParaRPr lang="en-US" dirty="0">
              <a:latin typeface="+mn-lt"/>
            </a:endParaRPr>
          </a:p>
        </p:txBody>
      </p:sp>
      <p:sp>
        <p:nvSpPr>
          <p:cNvPr id="3" name="Content Placeholder 2">
            <a:extLst>
              <a:ext uri="{FF2B5EF4-FFF2-40B4-BE49-F238E27FC236}">
                <a16:creationId xmlns:a16="http://schemas.microsoft.com/office/drawing/2014/main" id="{B64A539C-AC20-DAAF-FEB2-243AF8B588B6}"/>
              </a:ext>
            </a:extLst>
          </p:cNvPr>
          <p:cNvSpPr>
            <a:spLocks noGrp="1"/>
          </p:cNvSpPr>
          <p:nvPr>
            <p:ph idx="1"/>
          </p:nvPr>
        </p:nvSpPr>
        <p:spPr>
          <a:xfrm>
            <a:off x="838200" y="1397876"/>
            <a:ext cx="10515600" cy="4779087"/>
          </a:xfrm>
        </p:spPr>
        <p:txBody>
          <a:bodyPr>
            <a:normAutofit fontScale="70000" lnSpcReduction="20000"/>
          </a:bodyPr>
          <a:lstStyle/>
          <a:p>
            <a:r>
              <a:rPr lang="en-US" dirty="0">
                <a:effectLst/>
              </a:rPr>
              <a:t>To meet PAVE’s clinical requirement, candidates must pass the Qualifying Science Examination (QSE) before starting their evaluated clinical experience at an AVMA-accredited veterinary college or university. </a:t>
            </a:r>
          </a:p>
          <a:p>
            <a:r>
              <a:rPr lang="en-US" dirty="0">
                <a:effectLst/>
              </a:rPr>
              <a:t>**</a:t>
            </a:r>
            <a:r>
              <a:rPr lang="en-US" b="1" dirty="0">
                <a:effectLst/>
              </a:rPr>
              <a:t>Clinical experience completed before passing the QSE cannot be counted toward the clinical training requirement. </a:t>
            </a:r>
          </a:p>
          <a:p>
            <a:r>
              <a:rPr lang="en-US" dirty="0">
                <a:effectLst/>
              </a:rPr>
              <a:t>PAVE candidates must provide the following information before beginning clinical rotations for the evaluated clinical experience: </a:t>
            </a:r>
          </a:p>
          <a:p>
            <a:r>
              <a:rPr lang="en-US" dirty="0">
                <a:effectLst/>
              </a:rPr>
              <a:t>1. Copy of the acceptance letter from the AVMA-accredited veterinary college or university </a:t>
            </a:r>
          </a:p>
          <a:p>
            <a:r>
              <a:rPr lang="en-US" dirty="0">
                <a:effectLst/>
              </a:rPr>
              <a:t>2. Acknowledgement form provided by the AAVSB, signed by the academic dean (or designated representative) </a:t>
            </a:r>
          </a:p>
          <a:p>
            <a:br>
              <a:rPr lang="en-US" dirty="0">
                <a:effectLst/>
              </a:rPr>
            </a:br>
            <a:endParaRPr lang="en-US" dirty="0">
              <a:effectLst/>
            </a:endParaRPr>
          </a:p>
          <a:p>
            <a:r>
              <a:rPr lang="en-US" dirty="0">
                <a:effectLst/>
              </a:rPr>
              <a:t>After completion of the clinical training requirement, candidates must request that documentation of completion (including starting and ending dates) and transcripts be sent directly to the PAVE program from the academic dean (or designated representative) of the host AVMA- accredited veterinary college or university. </a:t>
            </a:r>
          </a:p>
          <a:p>
            <a:r>
              <a:rPr lang="en-US" dirty="0">
                <a:effectLst/>
              </a:rPr>
              <a:t>If clinical training started before passing the QSE, the academic dean (or designated representative) of the host veterinary college must provide written confirmation that the complete clinical training requirement was met after the date of passing the QSE. </a:t>
            </a:r>
          </a:p>
          <a:p>
            <a:r>
              <a:rPr lang="en-US" dirty="0">
                <a:effectLst/>
              </a:rPr>
              <a:t>If a candidate changes clinical training programs or undertakes clinical training at more than one AVMA-accredited college or university program, the academic dean (or designated representative) of each AVMA-accredited college or university needs to provide written documentation (including dates of training) of clinical rotations completed. A letter of completion of the clinical training requirement must be provided by the academic dean (or designated representative) of the veterinary college or university from which the candidate will obtain their veterinary degree, affirming that the clinical training requirement necessary to satisfy the degree requirement has been met after the date of passing the QSE </a:t>
            </a:r>
          </a:p>
          <a:p>
            <a:endParaRPr lang="en-US" dirty="0"/>
          </a:p>
        </p:txBody>
      </p:sp>
    </p:spTree>
    <p:extLst>
      <p:ext uri="{BB962C8B-B14F-4D97-AF65-F5344CB8AC3E}">
        <p14:creationId xmlns:p14="http://schemas.microsoft.com/office/powerpoint/2010/main" val="7770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9F23C-49B4-9860-F96D-7E60479311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6758B4-FB7A-7481-4256-AB6EF0352581}"/>
              </a:ext>
            </a:extLst>
          </p:cNvPr>
          <p:cNvSpPr>
            <a:spLocks noGrp="1"/>
          </p:cNvSpPr>
          <p:nvPr>
            <p:ph idx="1"/>
          </p:nvPr>
        </p:nvSpPr>
        <p:spPr/>
        <p:txBody>
          <a:bodyPr/>
          <a:lstStyle/>
          <a:p>
            <a:r>
              <a:rPr lang="en-US" b="1" dirty="0">
                <a:effectLst/>
              </a:rPr>
              <a:t>Translation of Foreign Documents </a:t>
            </a:r>
            <a:endParaRPr lang="en-US" dirty="0">
              <a:effectLst/>
            </a:endParaRPr>
          </a:p>
          <a:p>
            <a:r>
              <a:rPr lang="en-US" dirty="0">
                <a:effectLst/>
              </a:rPr>
              <a:t>Any document (including all seals and/or stamps) not in English must be prepared and certified by a professional translation service. The AAVSB reserves the right to require a translation by a designated service provider. Candidates are required to submit original documents in addition to the certified translations. All costs associated with the translation of submitted documents are the responsibility of the candidate. </a:t>
            </a:r>
          </a:p>
          <a:p>
            <a:endParaRPr lang="en-US" dirty="0"/>
          </a:p>
        </p:txBody>
      </p:sp>
    </p:spTree>
    <p:extLst>
      <p:ext uri="{BB962C8B-B14F-4D97-AF65-F5344CB8AC3E}">
        <p14:creationId xmlns:p14="http://schemas.microsoft.com/office/powerpoint/2010/main" val="165609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68A8-EB96-11FC-E3E0-CA47746DF9FF}"/>
              </a:ext>
            </a:extLst>
          </p:cNvPr>
          <p:cNvSpPr>
            <a:spLocks noGrp="1"/>
          </p:cNvSpPr>
          <p:nvPr>
            <p:ph type="title"/>
          </p:nvPr>
        </p:nvSpPr>
        <p:spPr/>
        <p:txBody>
          <a:bodyPr>
            <a:normAutofit/>
          </a:bodyPr>
          <a:lstStyle/>
          <a:p>
            <a:r>
              <a:rPr lang="en-US" b="1" dirty="0">
                <a:effectLst/>
                <a:latin typeface="+mn-lt"/>
              </a:rPr>
              <a:t>Application Status </a:t>
            </a:r>
            <a:br>
              <a:rPr lang="en-US" dirty="0">
                <a:effectLst/>
                <a:latin typeface="+mn-lt"/>
              </a:rPr>
            </a:br>
            <a:endParaRPr lang="en-US" dirty="0">
              <a:latin typeface="+mn-lt"/>
            </a:endParaRPr>
          </a:p>
        </p:txBody>
      </p:sp>
      <p:sp>
        <p:nvSpPr>
          <p:cNvPr id="3" name="Content Placeholder 2">
            <a:extLst>
              <a:ext uri="{FF2B5EF4-FFF2-40B4-BE49-F238E27FC236}">
                <a16:creationId xmlns:a16="http://schemas.microsoft.com/office/drawing/2014/main" id="{90C205F0-088B-EE30-8FE8-72B3C185E97D}"/>
              </a:ext>
            </a:extLst>
          </p:cNvPr>
          <p:cNvSpPr>
            <a:spLocks noGrp="1"/>
          </p:cNvSpPr>
          <p:nvPr>
            <p:ph idx="1"/>
          </p:nvPr>
        </p:nvSpPr>
        <p:spPr>
          <a:xfrm>
            <a:off x="838200" y="2141537"/>
            <a:ext cx="10515600" cy="4351338"/>
          </a:xfrm>
        </p:spPr>
        <p:txBody>
          <a:bodyPr/>
          <a:lstStyle/>
          <a:p>
            <a:r>
              <a:rPr lang="en-US" dirty="0">
                <a:effectLst/>
              </a:rPr>
              <a:t>The original PAVE application fee is valid for four years. To remain active in the PAVE program, candidates must notify the AAVSB and pay all relevant fees per current PAVE requirements. </a:t>
            </a:r>
          </a:p>
          <a:p>
            <a:endParaRPr lang="en-US" dirty="0"/>
          </a:p>
        </p:txBody>
      </p:sp>
    </p:spTree>
    <p:extLst>
      <p:ext uri="{BB962C8B-B14F-4D97-AF65-F5344CB8AC3E}">
        <p14:creationId xmlns:p14="http://schemas.microsoft.com/office/powerpoint/2010/main" val="91142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4CC04-E453-E435-642A-78E22C6D05C9}"/>
              </a:ext>
            </a:extLst>
          </p:cNvPr>
          <p:cNvSpPr>
            <a:spLocks noGrp="1"/>
          </p:cNvSpPr>
          <p:nvPr>
            <p:ph type="title"/>
          </p:nvPr>
        </p:nvSpPr>
        <p:spPr>
          <a:xfrm>
            <a:off x="643468" y="643467"/>
            <a:ext cx="3415612" cy="5571066"/>
          </a:xfrm>
        </p:spPr>
        <p:txBody>
          <a:bodyPr>
            <a:normAutofit/>
          </a:bodyPr>
          <a:lstStyle/>
          <a:p>
            <a:br>
              <a:rPr lang="en-US" sz="4300" b="0" i="0" u="none" strike="noStrike">
                <a:solidFill>
                  <a:srgbClr val="FFFFFF"/>
                </a:solidFill>
                <a:effectLst/>
                <a:latin typeface="Source Sans Pro" panose="020B0503030403020204" pitchFamily="34" charset="0"/>
              </a:rPr>
            </a:br>
            <a:br>
              <a:rPr lang="en-US" sz="4300" b="0" i="0" u="none" strike="noStrike">
                <a:solidFill>
                  <a:srgbClr val="FFFFFF"/>
                </a:solidFill>
                <a:effectLst/>
                <a:latin typeface="Source Sans Pro" panose="020B0503030403020204" pitchFamily="34" charset="0"/>
              </a:rPr>
            </a:br>
            <a:r>
              <a:rPr lang="en-US" sz="4300" b="0" i="0" u="none" strike="noStrike">
                <a:solidFill>
                  <a:srgbClr val="FFFFFF"/>
                </a:solidFill>
                <a:effectLst/>
                <a:latin typeface="Source Sans Pro" panose="020B0503030403020204" pitchFamily="34" charset="0"/>
              </a:rPr>
              <a:t>Complete Your PAVE Application</a:t>
            </a:r>
            <a:br>
              <a:rPr lang="en-US" sz="4300" b="0" i="0" u="none" strike="noStrike">
                <a:solidFill>
                  <a:srgbClr val="FFFFFF"/>
                </a:solidFill>
                <a:effectLst/>
                <a:latin typeface="Source Sans Pro" panose="020B0503030403020204" pitchFamily="34" charset="0"/>
              </a:rPr>
            </a:br>
            <a:br>
              <a:rPr lang="en-US" sz="4300" b="0" i="0" u="none" strike="noStrike">
                <a:solidFill>
                  <a:srgbClr val="FFFFFF"/>
                </a:solidFill>
                <a:effectLst/>
                <a:latin typeface="Source Sans Pro" panose="020B0503030403020204" pitchFamily="34" charset="0"/>
              </a:rPr>
            </a:br>
            <a:endParaRPr lang="en-US" sz="4300">
              <a:solidFill>
                <a:srgbClr val="FFFFFF"/>
              </a:solidFill>
            </a:endParaRPr>
          </a:p>
        </p:txBody>
      </p:sp>
      <p:graphicFrame>
        <p:nvGraphicFramePr>
          <p:cNvPr id="5" name="Content Placeholder 2">
            <a:extLst>
              <a:ext uri="{FF2B5EF4-FFF2-40B4-BE49-F238E27FC236}">
                <a16:creationId xmlns:a16="http://schemas.microsoft.com/office/drawing/2014/main" id="{E1F1BD04-3ED4-8D4A-F810-B64000469C8D}"/>
              </a:ext>
            </a:extLst>
          </p:cNvPr>
          <p:cNvGraphicFramePr>
            <a:graphicFrameLocks noGrp="1"/>
          </p:cNvGraphicFramePr>
          <p:nvPr>
            <p:ph idx="1"/>
            <p:extLst>
              <p:ext uri="{D42A27DB-BD31-4B8C-83A1-F6EECF244321}">
                <p14:modId xmlns:p14="http://schemas.microsoft.com/office/powerpoint/2010/main" val="325977888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58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D6BE9-EDE7-44E2-CC8D-C764F9F1C31E}"/>
              </a:ext>
            </a:extLst>
          </p:cNvPr>
          <p:cNvSpPr>
            <a:spLocks noGrp="1"/>
          </p:cNvSpPr>
          <p:nvPr>
            <p:ph type="title"/>
          </p:nvPr>
        </p:nvSpPr>
        <p:spPr>
          <a:xfrm>
            <a:off x="310039" y="640080"/>
            <a:ext cx="3429855" cy="5613236"/>
          </a:xfrm>
        </p:spPr>
        <p:txBody>
          <a:bodyPr anchor="ctr">
            <a:normAutofit/>
          </a:bodyPr>
          <a:lstStyle/>
          <a:p>
            <a:r>
              <a:rPr lang="en-US" sz="3500" b="1" i="0" u="none" strike="noStrike" dirty="0">
                <a:solidFill>
                  <a:srgbClr val="FFFFFF"/>
                </a:solidFill>
                <a:effectLst/>
                <a:latin typeface="Source Sans Pro" panose="020B0503030403020204" pitchFamily="34" charset="0"/>
              </a:rPr>
              <a:t>2</a:t>
            </a:r>
            <a:r>
              <a:rPr lang="en-US" sz="3500" b="0" i="0" u="none" strike="noStrike" dirty="0">
                <a:solidFill>
                  <a:srgbClr val="FFFFFF"/>
                </a:solidFill>
                <a:effectLst/>
                <a:latin typeface="Source Sans Pro" panose="020B0503030403020204" pitchFamily="34" charset="0"/>
              </a:rPr>
              <a:t> Task: </a:t>
            </a:r>
            <a:r>
              <a:rPr lang="en-US" sz="3500" b="1" i="0" u="none" strike="noStrike" dirty="0">
                <a:solidFill>
                  <a:srgbClr val="FFFFFF"/>
                </a:solidFill>
                <a:effectLst/>
                <a:latin typeface="Source Sans Pro" panose="020B0503030403020204" pitchFamily="34" charset="0"/>
              </a:rPr>
              <a:t>Verify English proficiency</a:t>
            </a:r>
            <a:br>
              <a:rPr lang="en-US" sz="3500" b="0" i="0" u="none" strike="noStrike" dirty="0">
                <a:solidFill>
                  <a:srgbClr val="FFFFFF"/>
                </a:solidFill>
                <a:effectLst/>
                <a:latin typeface="Source Sans Pro" panose="020B0503030403020204" pitchFamily="34" charset="0"/>
              </a:rPr>
            </a:br>
            <a:endParaRPr lang="en-US" sz="3500" dirty="0">
              <a:solidFill>
                <a:srgbClr val="FFFFFF"/>
              </a:solidFill>
            </a:endParaRPr>
          </a:p>
        </p:txBody>
      </p:sp>
      <p:sp>
        <p:nvSpPr>
          <p:cNvPr id="3" name="Content Placeholder 2">
            <a:extLst>
              <a:ext uri="{FF2B5EF4-FFF2-40B4-BE49-F238E27FC236}">
                <a16:creationId xmlns:a16="http://schemas.microsoft.com/office/drawing/2014/main" id="{480F3AA4-D550-6750-A9DB-39391F65416D}"/>
              </a:ext>
            </a:extLst>
          </p:cNvPr>
          <p:cNvSpPr>
            <a:spLocks noGrp="1"/>
          </p:cNvSpPr>
          <p:nvPr>
            <p:ph idx="1"/>
          </p:nvPr>
        </p:nvSpPr>
        <p:spPr>
          <a:xfrm>
            <a:off x="4699818" y="640080"/>
            <a:ext cx="7172138" cy="3745107"/>
          </a:xfrm>
        </p:spPr>
        <p:txBody>
          <a:bodyPr>
            <a:normAutofit/>
          </a:bodyPr>
          <a:lstStyle/>
          <a:p>
            <a:r>
              <a:rPr lang="en-US" b="0" i="0" u="none" strike="noStrike" dirty="0">
                <a:effectLst/>
                <a:latin typeface="Source Sans Pro" panose="020B0503030403020204" pitchFamily="34" charset="0"/>
              </a:rPr>
              <a:t>All applicants to the PAVE Program must demonstrate proficiency in the English language using one of the three options below:</a:t>
            </a:r>
          </a:p>
          <a:p>
            <a:r>
              <a:rPr lang="en-US" b="1" i="0" u="none" strike="noStrike" dirty="0">
                <a:effectLst/>
                <a:latin typeface="Source Sans Pro" panose="020B0503030403020204" pitchFamily="34" charset="0"/>
              </a:rPr>
              <a:t>For Options 1 and 2 only</a:t>
            </a:r>
          </a:p>
          <a:p>
            <a:pPr>
              <a:buFont typeface="Arial" panose="020B0604020202020204" pitchFamily="34" charset="0"/>
              <a:buChar char="•"/>
            </a:pPr>
            <a:r>
              <a:rPr lang="en-US" b="0" i="0" u="none" strike="noStrike" dirty="0">
                <a:effectLst/>
                <a:latin typeface="Source Sans Pro" panose="020B0503030403020204" pitchFamily="34" charset="0"/>
              </a:rPr>
              <a:t>TOEFL and IELTS scores are considered valid for two years after the test date. English proficiency scores must be valid at the time a PAVE candidate sits for the QSE.</a:t>
            </a:r>
          </a:p>
          <a:p>
            <a:pPr>
              <a:buFont typeface="Arial" panose="020B0604020202020204" pitchFamily="34" charset="0"/>
              <a:buChar char="•"/>
            </a:pPr>
            <a:r>
              <a:rPr lang="en-US" b="0" i="0" u="none" strike="noStrike" dirty="0">
                <a:effectLst/>
                <a:latin typeface="Source Sans Pro" panose="020B0503030403020204" pitchFamily="34" charset="0"/>
              </a:rPr>
              <a:t>Scores from multiple score reports cannot be combined. Candidates must achieve all section requirements on the same score report. </a:t>
            </a:r>
            <a:r>
              <a:rPr lang="en-US" b="1" i="0" u="none" strike="noStrike" dirty="0">
                <a:effectLst/>
                <a:latin typeface="Source Sans Pro" panose="020B0503030403020204" pitchFamily="34" charset="0"/>
              </a:rPr>
              <a:t>There are no exceptions to this policy</a:t>
            </a:r>
            <a:endParaRPr lang="en-US" b="0" i="0" u="none" strike="noStrike" dirty="0">
              <a:effectLst/>
              <a:latin typeface="Source Sans Pro" panose="020B0503030403020204" pitchFamily="34" charset="0"/>
            </a:endParaRPr>
          </a:p>
          <a:p>
            <a:endParaRPr lang="en-US" dirty="0"/>
          </a:p>
        </p:txBody>
      </p:sp>
      <p:pic>
        <p:nvPicPr>
          <p:cNvPr id="7" name="Graphic 6" descr="Schoolhouse">
            <a:extLst>
              <a:ext uri="{FF2B5EF4-FFF2-40B4-BE49-F238E27FC236}">
                <a16:creationId xmlns:a16="http://schemas.microsoft.com/office/drawing/2014/main" id="{CB8EFB2C-CC64-6E75-BF7D-707C82F590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Tree>
    <p:extLst>
      <p:ext uri="{BB962C8B-B14F-4D97-AF65-F5344CB8AC3E}">
        <p14:creationId xmlns:p14="http://schemas.microsoft.com/office/powerpoint/2010/main" val="185527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5FFF-3BA4-DCCF-C808-0C23582D90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79AB17-A310-8833-3ADB-9061D5E8BB69}"/>
              </a:ext>
            </a:extLst>
          </p:cNvPr>
          <p:cNvSpPr>
            <a:spLocks noGrp="1"/>
          </p:cNvSpPr>
          <p:nvPr>
            <p:ph idx="1"/>
          </p:nvPr>
        </p:nvSpPr>
        <p:spPr/>
        <p:txBody>
          <a:bodyPr/>
          <a:lstStyle/>
          <a:p>
            <a:pPr algn="l"/>
            <a:r>
              <a:rPr lang="en-US" b="1" i="0" u="none" strike="noStrike" dirty="0">
                <a:solidFill>
                  <a:srgbClr val="333333"/>
                </a:solidFill>
                <a:effectLst/>
                <a:latin typeface="Source Sans Pro" panose="020B0503030403020204" pitchFamily="34" charset="0"/>
              </a:rPr>
              <a:t>Option 1: Test of English as a Foreign Language Internet (TOEFL </a:t>
            </a:r>
            <a:r>
              <a:rPr lang="en-US" b="1" i="0" u="none" strike="noStrike" dirty="0" err="1">
                <a:solidFill>
                  <a:srgbClr val="333333"/>
                </a:solidFill>
                <a:effectLst/>
                <a:latin typeface="Source Sans Pro" panose="020B0503030403020204" pitchFamily="34" charset="0"/>
              </a:rPr>
              <a:t>iBT</a:t>
            </a:r>
            <a:r>
              <a:rPr lang="en-US" b="1" i="0" u="none" strike="noStrike" dirty="0">
                <a:solidFill>
                  <a:srgbClr val="333333"/>
                </a:solidFill>
                <a:effectLst/>
                <a:latin typeface="Source Sans Pro" panose="020B0503030403020204" pitchFamily="34" charset="0"/>
              </a:rPr>
              <a:t>, or </a:t>
            </a:r>
            <a:r>
              <a:rPr lang="en-US" b="1" i="0" u="none" strike="noStrike" dirty="0" err="1">
                <a:solidFill>
                  <a:srgbClr val="333333"/>
                </a:solidFill>
                <a:effectLst/>
                <a:latin typeface="Source Sans Pro" panose="020B0503030403020204" pitchFamily="34" charset="0"/>
              </a:rPr>
              <a:t>iBT</a:t>
            </a:r>
            <a:r>
              <a:rPr lang="en-US" b="1" i="0" u="none" strike="noStrike" dirty="0">
                <a:solidFill>
                  <a:srgbClr val="333333"/>
                </a:solidFill>
                <a:effectLst/>
                <a:latin typeface="Source Sans Pro" panose="020B0503030403020204" pitchFamily="34" charset="0"/>
              </a:rPr>
              <a:t> TOEFL Home Edition)</a:t>
            </a:r>
          </a:p>
          <a:p>
            <a:pPr algn="l">
              <a:buFont typeface="Arial" panose="020B0604020202020204" pitchFamily="34" charset="0"/>
              <a:buChar char="•"/>
            </a:pPr>
            <a:r>
              <a:rPr lang="en-US" b="0" i="0" u="none" strike="noStrike" dirty="0">
                <a:solidFill>
                  <a:srgbClr val="333333"/>
                </a:solidFill>
                <a:effectLst/>
                <a:latin typeface="Source Sans Pro" panose="020B0503030403020204" pitchFamily="34" charset="0"/>
              </a:rPr>
              <a:t>There is </a:t>
            </a:r>
            <a:r>
              <a:rPr lang="en-US" b="1" i="0" u="none" strike="noStrike" dirty="0">
                <a:solidFill>
                  <a:srgbClr val="333333"/>
                </a:solidFill>
                <a:effectLst/>
                <a:latin typeface="Source Sans Pro" panose="020B0503030403020204" pitchFamily="34" charset="0"/>
              </a:rPr>
              <a:t>no minimum overall passing score</a:t>
            </a:r>
            <a:r>
              <a:rPr lang="en-US" b="0" i="0" u="none" strike="noStrike" dirty="0">
                <a:solidFill>
                  <a:srgbClr val="333333"/>
                </a:solidFill>
                <a:effectLst/>
                <a:latin typeface="Source Sans Pro" panose="020B0503030403020204" pitchFamily="34" charset="0"/>
              </a:rPr>
              <a:t> for the TOEFL </a:t>
            </a:r>
            <a:r>
              <a:rPr lang="en-US" b="0" i="0" u="none" strike="noStrike" dirty="0" err="1">
                <a:solidFill>
                  <a:srgbClr val="333333"/>
                </a:solidFill>
                <a:effectLst/>
                <a:latin typeface="Source Sans Pro" panose="020B0503030403020204" pitchFamily="34" charset="0"/>
              </a:rPr>
              <a:t>iBT</a:t>
            </a:r>
            <a:r>
              <a:rPr lang="en-US" b="0" i="0" u="none" strike="noStrike" dirty="0">
                <a:solidFill>
                  <a:srgbClr val="333333"/>
                </a:solidFill>
                <a:effectLst/>
                <a:latin typeface="Source Sans Pro" panose="020B0503030403020204" pitchFamily="34" charset="0"/>
              </a:rPr>
              <a:t>® Test. Candidates must achieve, at a minimum, the scores below in each section</a:t>
            </a:r>
          </a:p>
          <a:p>
            <a:pPr algn="l">
              <a:buFont typeface="Arial" panose="020B0604020202020204" pitchFamily="34" charset="0"/>
              <a:buChar char="•"/>
            </a:pPr>
            <a:endParaRPr lang="en-US" b="0" i="0" u="none" strike="noStrike" dirty="0">
              <a:solidFill>
                <a:srgbClr val="333333"/>
              </a:solidFill>
              <a:effectLst/>
              <a:latin typeface="Source Sans Pro" panose="020B0503030403020204" pitchFamily="34" charset="0"/>
            </a:endParaRPr>
          </a:p>
          <a:p>
            <a:endParaRPr lang="en-US" dirty="0"/>
          </a:p>
        </p:txBody>
      </p:sp>
      <p:graphicFrame>
        <p:nvGraphicFramePr>
          <p:cNvPr id="10" name="Table 9">
            <a:extLst>
              <a:ext uri="{FF2B5EF4-FFF2-40B4-BE49-F238E27FC236}">
                <a16:creationId xmlns:a16="http://schemas.microsoft.com/office/drawing/2014/main" id="{9BBFC2A0-A8A3-A4BA-36C8-458EF21D3AD3}"/>
              </a:ext>
            </a:extLst>
          </p:cNvPr>
          <p:cNvGraphicFramePr>
            <a:graphicFrameLocks noGrp="1"/>
          </p:cNvGraphicFramePr>
          <p:nvPr>
            <p:extLst>
              <p:ext uri="{D42A27DB-BD31-4B8C-83A1-F6EECF244321}">
                <p14:modId xmlns:p14="http://schemas.microsoft.com/office/powerpoint/2010/main" val="2462027098"/>
              </p:ext>
            </p:extLst>
          </p:nvPr>
        </p:nvGraphicFramePr>
        <p:xfrm>
          <a:off x="1129862" y="3974547"/>
          <a:ext cx="7620000" cy="2240280"/>
        </p:xfrm>
        <a:graphic>
          <a:graphicData uri="http://schemas.openxmlformats.org/drawingml/2006/table">
            <a:tbl>
              <a:tblPr/>
              <a:tblGrid>
                <a:gridCol w="3757448">
                  <a:extLst>
                    <a:ext uri="{9D8B030D-6E8A-4147-A177-3AD203B41FA5}">
                      <a16:colId xmlns:a16="http://schemas.microsoft.com/office/drawing/2014/main" val="2908243713"/>
                    </a:ext>
                  </a:extLst>
                </a:gridCol>
                <a:gridCol w="3862552">
                  <a:extLst>
                    <a:ext uri="{9D8B030D-6E8A-4147-A177-3AD203B41FA5}">
                      <a16:colId xmlns:a16="http://schemas.microsoft.com/office/drawing/2014/main" val="1062516998"/>
                    </a:ext>
                  </a:extLst>
                </a:gridCol>
              </a:tblGrid>
              <a:tr h="433143">
                <a:tc>
                  <a:txBody>
                    <a:bodyPr/>
                    <a:lstStyle/>
                    <a:p>
                      <a:pPr fontAlgn="t"/>
                      <a:r>
                        <a:rPr lang="en-US" b="1" dirty="0">
                          <a:effectLst/>
                        </a:rPr>
                        <a:t>Reading</a:t>
                      </a:r>
                      <a:endParaRPr lang="en-US" dirty="0">
                        <a:effectLst/>
                      </a:endParaRP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dirty="0">
                          <a:effectLst/>
                        </a:rPr>
                        <a:t>18</a:t>
                      </a: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588578038"/>
                  </a:ext>
                </a:extLst>
              </a:tr>
              <a:tr h="433143">
                <a:tc>
                  <a:txBody>
                    <a:bodyPr/>
                    <a:lstStyle/>
                    <a:p>
                      <a:pPr fontAlgn="t"/>
                      <a:r>
                        <a:rPr lang="en-US" b="1">
                          <a:effectLst/>
                        </a:rPr>
                        <a:t>Listening</a:t>
                      </a:r>
                      <a:endParaRPr lang="en-US">
                        <a:effectLst/>
                      </a:endParaRP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dirty="0">
                          <a:effectLst/>
                        </a:rPr>
                        <a:t>26</a:t>
                      </a: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618339102"/>
                  </a:ext>
                </a:extLst>
              </a:tr>
              <a:tr h="433143">
                <a:tc>
                  <a:txBody>
                    <a:bodyPr/>
                    <a:lstStyle/>
                    <a:p>
                      <a:pPr fontAlgn="t"/>
                      <a:r>
                        <a:rPr lang="en-US" b="1">
                          <a:effectLst/>
                        </a:rPr>
                        <a:t>Speaking</a:t>
                      </a:r>
                      <a:endParaRPr lang="en-US">
                        <a:effectLst/>
                      </a:endParaRP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effectLst/>
                        </a:rPr>
                        <a:t>26</a:t>
                      </a: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299326594"/>
                  </a:ext>
                </a:extLst>
              </a:tr>
              <a:tr h="433143">
                <a:tc>
                  <a:txBody>
                    <a:bodyPr/>
                    <a:lstStyle/>
                    <a:p>
                      <a:pPr fontAlgn="t"/>
                      <a:r>
                        <a:rPr lang="en-US" b="1">
                          <a:effectLst/>
                        </a:rPr>
                        <a:t>Writing</a:t>
                      </a:r>
                      <a:endParaRPr lang="en-US">
                        <a:effectLst/>
                      </a:endParaRP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dirty="0">
                          <a:effectLst/>
                        </a:rPr>
                        <a:t>20</a:t>
                      </a: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23203335"/>
                  </a:ext>
                </a:extLst>
              </a:tr>
            </a:tbl>
          </a:graphicData>
        </a:graphic>
      </p:graphicFrame>
    </p:spTree>
    <p:extLst>
      <p:ext uri="{BB962C8B-B14F-4D97-AF65-F5344CB8AC3E}">
        <p14:creationId xmlns:p14="http://schemas.microsoft.com/office/powerpoint/2010/main" val="41314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28E0-4EAA-4518-51E4-F2190953DB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4138B8-BD73-DFC0-2227-D49443F57075}"/>
              </a:ext>
            </a:extLst>
          </p:cNvPr>
          <p:cNvSpPr>
            <a:spLocks noGrp="1"/>
          </p:cNvSpPr>
          <p:nvPr>
            <p:ph idx="1"/>
          </p:nvPr>
        </p:nvSpPr>
        <p:spPr/>
        <p:txBody>
          <a:bodyPr/>
          <a:lstStyle/>
          <a:p>
            <a:pPr algn="l">
              <a:buFont typeface="Arial" panose="020B0604020202020204" pitchFamily="34" charset="0"/>
              <a:buChar char="•"/>
            </a:pPr>
            <a:r>
              <a:rPr lang="en-US" b="0" i="0" u="none" strike="noStrike" dirty="0">
                <a:solidFill>
                  <a:srgbClr val="333333"/>
                </a:solidFill>
                <a:effectLst/>
                <a:latin typeface="Source Sans Pro" panose="020B0503030403020204" pitchFamily="34" charset="0"/>
              </a:rPr>
              <a:t>The AAVSB Institution Code is 8216. You must put this number on the TOEFL exam forms for scores to be sent directly to the AAVSB office. For further information and to register for TOEFL, go </a:t>
            </a:r>
            <a:r>
              <a:rPr lang="en-US" b="0" i="0" u="none" strike="noStrike" dirty="0" err="1">
                <a:solidFill>
                  <a:srgbClr val="333333"/>
                </a:solidFill>
                <a:effectLst/>
                <a:latin typeface="Source Sans Pro" panose="020B0503030403020204" pitchFamily="34" charset="0"/>
              </a:rPr>
              <a:t>to</a:t>
            </a:r>
            <a:r>
              <a:rPr lang="en-US" b="0" i="0" u="none" strike="noStrike" dirty="0" err="1">
                <a:solidFill>
                  <a:srgbClr val="003E7E"/>
                </a:solidFill>
                <a:effectLst/>
                <a:latin typeface="Source Sans Pro" panose="020B0503030403020204" pitchFamily="34" charset="0"/>
                <a:hlinkClick r:id="rId2"/>
              </a:rPr>
              <a:t>www.ets.org</a:t>
            </a:r>
            <a:r>
              <a:rPr lang="en-US" b="0" i="0" u="none" strike="noStrike" dirty="0">
                <a:solidFill>
                  <a:srgbClr val="003E7E"/>
                </a:solidFill>
                <a:effectLst/>
                <a:latin typeface="Source Sans Pro" panose="020B0503030403020204" pitchFamily="34" charset="0"/>
                <a:hlinkClick r:id="rId2"/>
              </a:rPr>
              <a:t>/toefl</a:t>
            </a:r>
            <a:r>
              <a:rPr lang="en-US" b="0" i="0" u="none" strike="noStrike" dirty="0">
                <a:solidFill>
                  <a:srgbClr val="333333"/>
                </a:solidFill>
                <a:effectLst/>
                <a:latin typeface="Source Sans Pro" panose="020B0503030403020204" pitchFamily="34" charset="0"/>
              </a:rPr>
              <a:t>.</a:t>
            </a:r>
          </a:p>
          <a:p>
            <a:br>
              <a:rPr lang="en-US" dirty="0"/>
            </a:br>
            <a:endParaRPr lang="en-US" dirty="0"/>
          </a:p>
        </p:txBody>
      </p:sp>
    </p:spTree>
    <p:extLst>
      <p:ext uri="{BB962C8B-B14F-4D97-AF65-F5344CB8AC3E}">
        <p14:creationId xmlns:p14="http://schemas.microsoft.com/office/powerpoint/2010/main" val="1543450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DB7F-BD9C-E611-6685-DCDBE5666D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4C2491-954B-2C28-74BA-CC069EC796A4}"/>
              </a:ext>
            </a:extLst>
          </p:cNvPr>
          <p:cNvSpPr>
            <a:spLocks noGrp="1"/>
          </p:cNvSpPr>
          <p:nvPr>
            <p:ph idx="1"/>
          </p:nvPr>
        </p:nvSpPr>
        <p:spPr/>
        <p:txBody>
          <a:bodyPr/>
          <a:lstStyle/>
          <a:p>
            <a:pPr algn="l"/>
            <a:r>
              <a:rPr lang="en-US" b="1" i="0" u="none" strike="noStrike" dirty="0">
                <a:solidFill>
                  <a:srgbClr val="333333"/>
                </a:solidFill>
                <a:effectLst/>
                <a:latin typeface="Source Sans Pro" panose="020B0503030403020204" pitchFamily="34" charset="0"/>
              </a:rPr>
              <a:t>Option 2: IELTS (International English Language Testing System) Academic Examination, in person or online</a:t>
            </a:r>
          </a:p>
          <a:p>
            <a:pPr algn="l">
              <a:buFont typeface="Arial" panose="020B0604020202020204" pitchFamily="34" charset="0"/>
              <a:buChar char="•"/>
            </a:pPr>
            <a:r>
              <a:rPr lang="en-US" b="0" i="0" u="none" strike="noStrike" dirty="0">
                <a:solidFill>
                  <a:srgbClr val="333333"/>
                </a:solidFill>
                <a:effectLst/>
                <a:latin typeface="Source Sans Pro" panose="020B0503030403020204" pitchFamily="34" charset="0"/>
              </a:rPr>
              <a:t>You must score </a:t>
            </a:r>
            <a:r>
              <a:rPr lang="en-US" b="1" i="0" u="none" strike="noStrike" dirty="0">
                <a:solidFill>
                  <a:srgbClr val="333333"/>
                </a:solidFill>
                <a:effectLst/>
                <a:latin typeface="Source Sans Pro" panose="020B0503030403020204" pitchFamily="34" charset="0"/>
              </a:rPr>
              <a:t>at least a 6.5 overall</a:t>
            </a:r>
            <a:r>
              <a:rPr lang="en-US" b="0" i="0" u="none" strike="noStrike" dirty="0">
                <a:solidFill>
                  <a:srgbClr val="333333"/>
                </a:solidFill>
                <a:effectLst/>
                <a:latin typeface="Source Sans Pro" panose="020B0503030403020204" pitchFamily="34" charset="0"/>
              </a:rPr>
              <a:t> on the Academic Module. Section requirements are below:</a:t>
            </a:r>
          </a:p>
          <a:p>
            <a:endParaRPr lang="en-US" dirty="0"/>
          </a:p>
        </p:txBody>
      </p:sp>
      <p:graphicFrame>
        <p:nvGraphicFramePr>
          <p:cNvPr id="6" name="Table 5">
            <a:extLst>
              <a:ext uri="{FF2B5EF4-FFF2-40B4-BE49-F238E27FC236}">
                <a16:creationId xmlns:a16="http://schemas.microsoft.com/office/drawing/2014/main" id="{314682CB-B819-8708-0838-34694D120EC5}"/>
              </a:ext>
            </a:extLst>
          </p:cNvPr>
          <p:cNvGraphicFramePr>
            <a:graphicFrameLocks noGrp="1"/>
          </p:cNvGraphicFramePr>
          <p:nvPr>
            <p:extLst>
              <p:ext uri="{D42A27DB-BD31-4B8C-83A1-F6EECF244321}">
                <p14:modId xmlns:p14="http://schemas.microsoft.com/office/powerpoint/2010/main" val="1118491426"/>
              </p:ext>
            </p:extLst>
          </p:nvPr>
        </p:nvGraphicFramePr>
        <p:xfrm>
          <a:off x="2381250" y="3678622"/>
          <a:ext cx="6720710" cy="2240280"/>
        </p:xfrm>
        <a:graphic>
          <a:graphicData uri="http://schemas.openxmlformats.org/drawingml/2006/table">
            <a:tbl>
              <a:tblPr/>
              <a:tblGrid>
                <a:gridCol w="3360355">
                  <a:extLst>
                    <a:ext uri="{9D8B030D-6E8A-4147-A177-3AD203B41FA5}">
                      <a16:colId xmlns:a16="http://schemas.microsoft.com/office/drawing/2014/main" val="3699057"/>
                    </a:ext>
                  </a:extLst>
                </a:gridCol>
                <a:gridCol w="3360355">
                  <a:extLst>
                    <a:ext uri="{9D8B030D-6E8A-4147-A177-3AD203B41FA5}">
                      <a16:colId xmlns:a16="http://schemas.microsoft.com/office/drawing/2014/main" val="2006863869"/>
                    </a:ext>
                  </a:extLst>
                </a:gridCol>
              </a:tblGrid>
              <a:tr h="496614">
                <a:tc>
                  <a:txBody>
                    <a:bodyPr/>
                    <a:lstStyle/>
                    <a:p>
                      <a:pPr fontAlgn="t"/>
                      <a:r>
                        <a:rPr lang="en-US" b="1">
                          <a:effectLst/>
                        </a:rPr>
                        <a:t>Listening</a:t>
                      </a:r>
                      <a:endParaRPr lang="en-US">
                        <a:effectLst/>
                      </a:endParaRP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effectLst/>
                        </a:rPr>
                        <a:t>6.5</a:t>
                      </a: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229804205"/>
                  </a:ext>
                </a:extLst>
              </a:tr>
              <a:tr h="496614">
                <a:tc>
                  <a:txBody>
                    <a:bodyPr/>
                    <a:lstStyle/>
                    <a:p>
                      <a:pPr fontAlgn="t"/>
                      <a:r>
                        <a:rPr lang="en-US" b="1">
                          <a:effectLst/>
                        </a:rPr>
                        <a:t>Reading</a:t>
                      </a:r>
                      <a:endParaRPr lang="en-US">
                        <a:effectLst/>
                      </a:endParaRP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dirty="0">
                          <a:effectLst/>
                        </a:rPr>
                        <a:t>6.0</a:t>
                      </a: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29955812"/>
                  </a:ext>
                </a:extLst>
              </a:tr>
              <a:tr h="496614">
                <a:tc>
                  <a:txBody>
                    <a:bodyPr/>
                    <a:lstStyle/>
                    <a:p>
                      <a:pPr fontAlgn="t"/>
                      <a:r>
                        <a:rPr lang="en-US" b="1">
                          <a:effectLst/>
                        </a:rPr>
                        <a:t>Writing</a:t>
                      </a:r>
                      <a:endParaRPr lang="en-US">
                        <a:effectLst/>
                      </a:endParaRP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effectLst/>
                        </a:rPr>
                        <a:t>6.0</a:t>
                      </a: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652591690"/>
                  </a:ext>
                </a:extLst>
              </a:tr>
              <a:tr h="496614">
                <a:tc>
                  <a:txBody>
                    <a:bodyPr/>
                    <a:lstStyle/>
                    <a:p>
                      <a:pPr fontAlgn="t"/>
                      <a:r>
                        <a:rPr lang="en-US" b="1">
                          <a:effectLst/>
                        </a:rPr>
                        <a:t>Speaking</a:t>
                      </a:r>
                      <a:endParaRPr lang="en-US">
                        <a:effectLst/>
                      </a:endParaRP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dirty="0">
                          <a:effectLst/>
                        </a:rPr>
                        <a:t>7.0</a:t>
                      </a:r>
                    </a:p>
                  </a:txBody>
                  <a:tcPr marL="238125" marR="238125" marT="142875" marB="1428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19573309"/>
                  </a:ext>
                </a:extLst>
              </a:tr>
            </a:tbl>
          </a:graphicData>
        </a:graphic>
      </p:graphicFrame>
      <p:sp>
        <p:nvSpPr>
          <p:cNvPr id="7" name="Rectangle 2">
            <a:extLst>
              <a:ext uri="{FF2B5EF4-FFF2-40B4-BE49-F238E27FC236}">
                <a16:creationId xmlns:a16="http://schemas.microsoft.com/office/drawing/2014/main" id="{9838E1C9-E9AF-B151-7104-78E18ED7D26B}"/>
              </a:ext>
            </a:extLst>
          </p:cNvPr>
          <p:cNvSpPr>
            <a:spLocks noChangeArrowheads="1"/>
          </p:cNvSpPr>
          <p:nvPr/>
        </p:nvSpPr>
        <p:spPr bwMode="auto">
          <a:xfrm>
            <a:off x="2381250" y="2342423"/>
            <a:ext cx="11028856" cy="107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2199" rIns="0" bIns="12219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88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78D58-F5B0-01AE-A4B8-331525671037}"/>
              </a:ext>
            </a:extLst>
          </p:cNvPr>
          <p:cNvSpPr>
            <a:spLocks noGrp="1"/>
          </p:cNvSpPr>
          <p:nvPr>
            <p:ph type="title"/>
          </p:nvPr>
        </p:nvSpPr>
        <p:spPr>
          <a:xfrm>
            <a:off x="326571" y="804333"/>
            <a:ext cx="4030117" cy="5249334"/>
          </a:xfrm>
        </p:spPr>
        <p:txBody>
          <a:bodyPr>
            <a:normAutofit/>
          </a:bodyPr>
          <a:lstStyle/>
          <a:p>
            <a:pPr algn="ctr"/>
            <a:r>
              <a:rPr lang="en-US" sz="4000" b="1" dirty="0">
                <a:solidFill>
                  <a:srgbClr val="FFFFFF"/>
                </a:solidFill>
                <a:effectLst/>
              </a:rPr>
              <a:t>General PAVE Information </a:t>
            </a:r>
            <a:br>
              <a:rPr lang="en-US" sz="4000" dirty="0">
                <a:solidFill>
                  <a:srgbClr val="FFFFFF"/>
                </a:solidFill>
                <a:effectLst/>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146D349A-8675-14B1-5098-89E5DCC6BCB7}"/>
              </a:ext>
            </a:extLst>
          </p:cNvPr>
          <p:cNvSpPr>
            <a:spLocks noGrp="1"/>
          </p:cNvSpPr>
          <p:nvPr>
            <p:ph idx="1"/>
          </p:nvPr>
        </p:nvSpPr>
        <p:spPr>
          <a:xfrm>
            <a:off x="4951048" y="277586"/>
            <a:ext cx="7083109" cy="5776081"/>
          </a:xfrm>
        </p:spPr>
        <p:txBody>
          <a:bodyPr anchor="ctr">
            <a:normAutofit/>
          </a:bodyPr>
          <a:lstStyle/>
          <a:p>
            <a:br>
              <a:rPr lang="en-US" sz="1400" dirty="0">
                <a:effectLst/>
              </a:rPr>
            </a:br>
            <a:endParaRPr lang="en-US" sz="1400" dirty="0">
              <a:effectLst/>
            </a:endParaRPr>
          </a:p>
          <a:p>
            <a:r>
              <a:rPr lang="en-US" sz="1400" dirty="0">
                <a:effectLst/>
              </a:rPr>
              <a:t> The Program for the Assessment of Veterinary Education Equivalence (PAVE) is operated by the American Association of Veterinary State Boards (AAVSB), a not-for-profit organization whose mission furthers public protection by providing services for veterinary licensing authorities in the U.S. and Canada. The purpose of PAVE is to assess the education equivalence of international veterinary graduates on behalf of participating AAVSB Member Boards. At the discretion of its Board of Directors, the AAVSB reserves the right to deny a PAVE certificate based on ethical considerations and moral character and fitness of the applicant. </a:t>
            </a:r>
          </a:p>
          <a:p>
            <a:r>
              <a:rPr lang="en-US" sz="1400" dirty="0">
                <a:effectLst/>
              </a:rPr>
              <a:t>PAVE defines an "international veterinary graduate" as a veterinarian whose degree was conferred by a recognized school of veterinary medicine outside of the United States and Canada. A "recognized" school is one that is recognized by the government of its country and renders its graduates eligible to practice in that country, OR, one that is recognized by the World Health Organization (WHO). U.S. citizens who have completed their veterinary education outside the U.S. in non AVMA-accredited schools are considered to be "international veterinary graduates," while foreign nationals who have graduated from schools in the U.S. or Canada are not. </a:t>
            </a:r>
          </a:p>
          <a:p>
            <a:r>
              <a:rPr lang="en-US" sz="1400" dirty="0">
                <a:effectLst/>
              </a:rPr>
              <a:t>The AAVSB provides the PAVE certification as a means of documenting the equivalency of a candidate's veterinary education, as well as any foreign license and/or registration. In jurisdictions that accept PAVE certification, the PAVE Certificate is recognized as substantiating the educational requirements as one criterion toward licensure eligibility. </a:t>
            </a:r>
            <a:r>
              <a:rPr lang="en-US" sz="1400" b="1" dirty="0">
                <a:effectLst/>
              </a:rPr>
              <a:t>The PAVE Certificate is not a license to practice veterinary medicine. </a:t>
            </a:r>
            <a:r>
              <a:rPr lang="en-US" sz="1400" dirty="0">
                <a:effectLst/>
              </a:rPr>
              <a:t>Applicants who receive the PAVE Certificate must also meet additional statutory criteria, including successful completion of the North American Veterinary Licensing Examination (NAVLE). Because the requirements vary from jurisdiction to jurisdiction, candidates should directly contact the veterinary board(s) of the jurisdiction(s) in which they desire licensure. </a:t>
            </a:r>
          </a:p>
          <a:p>
            <a:endParaRPr lang="en-US" sz="1400" dirty="0"/>
          </a:p>
        </p:txBody>
      </p:sp>
    </p:spTree>
    <p:extLst>
      <p:ext uri="{BB962C8B-B14F-4D97-AF65-F5344CB8AC3E}">
        <p14:creationId xmlns:p14="http://schemas.microsoft.com/office/powerpoint/2010/main" val="42436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C77A-047D-D824-54FE-DB1E4972AB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ACCE94-DF23-3B2B-DF9F-8062C589B19B}"/>
              </a:ext>
            </a:extLst>
          </p:cNvPr>
          <p:cNvSpPr>
            <a:spLocks noGrp="1"/>
          </p:cNvSpPr>
          <p:nvPr>
            <p:ph idx="1"/>
          </p:nvPr>
        </p:nvSpPr>
        <p:spPr/>
        <p:txBody>
          <a:bodyPr/>
          <a:lstStyle/>
          <a:p>
            <a:r>
              <a:rPr lang="en-US" b="0" i="0" u="none" strike="noStrike" dirty="0">
                <a:solidFill>
                  <a:srgbClr val="333333"/>
                </a:solidFill>
                <a:effectLst/>
                <a:latin typeface="Source Sans Pro" panose="020B0503030403020204" pitchFamily="34" charset="0"/>
              </a:rPr>
              <a:t>You must request that your scores be sent directly to the AAVSB. For further information and to register for IELTS, go to </a:t>
            </a:r>
            <a:r>
              <a:rPr lang="en-US" b="1" i="0" u="none" strike="noStrike" dirty="0">
                <a:solidFill>
                  <a:srgbClr val="003E7E"/>
                </a:solidFill>
                <a:effectLst/>
                <a:latin typeface="Source Sans Pro" panose="020B0503030403020204" pitchFamily="34" charset="0"/>
                <a:hlinkClick r:id="rId2"/>
              </a:rPr>
              <a:t>www.ielts.org</a:t>
            </a:r>
            <a:r>
              <a:rPr lang="en-US" b="1" i="0" u="none" strike="noStrike" dirty="0">
                <a:solidFill>
                  <a:srgbClr val="333333"/>
                </a:solidFill>
                <a:effectLst/>
                <a:latin typeface="Source Sans Pro" panose="020B0503030403020204" pitchFamily="34" charset="0"/>
              </a:rPr>
              <a:t>.</a:t>
            </a:r>
            <a:endParaRPr lang="en-US" b="0" i="0" u="none" strike="noStrike" dirty="0">
              <a:solidFill>
                <a:srgbClr val="333333"/>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1891147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7236-88E9-E7D4-4D88-A84C4915D5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12DD95-E737-2648-AE90-F1183DD7BCC3}"/>
              </a:ext>
            </a:extLst>
          </p:cNvPr>
          <p:cNvSpPr>
            <a:spLocks noGrp="1"/>
          </p:cNvSpPr>
          <p:nvPr>
            <p:ph idx="1"/>
          </p:nvPr>
        </p:nvSpPr>
        <p:spPr/>
        <p:txBody>
          <a:bodyPr>
            <a:normAutofit fontScale="77500" lnSpcReduction="20000"/>
          </a:bodyPr>
          <a:lstStyle/>
          <a:p>
            <a:pPr algn="l"/>
            <a:r>
              <a:rPr lang="en-US" b="1" i="0" u="none" strike="noStrike" dirty="0">
                <a:solidFill>
                  <a:srgbClr val="333333"/>
                </a:solidFill>
                <a:effectLst/>
              </a:rPr>
              <a:t>Option 3: Alternative to English Proficiency Examinations</a:t>
            </a:r>
          </a:p>
          <a:p>
            <a:pPr algn="l"/>
            <a:r>
              <a:rPr lang="en-US" b="0" i="0" u="none" strike="noStrike" dirty="0">
                <a:solidFill>
                  <a:srgbClr val="13131C"/>
                </a:solidFill>
                <a:effectLst/>
              </a:rPr>
              <a:t>Substantiation that the PAVE candidate has attended at least three (3) years at a secondary high school or graduated from a post-secondary, professional veterinary school, under which the complete language of instruction was English.</a:t>
            </a:r>
          </a:p>
          <a:p>
            <a:pPr algn="l"/>
            <a:r>
              <a:rPr lang="en-US" b="1" i="0" u="none" strike="noStrike" dirty="0">
                <a:solidFill>
                  <a:srgbClr val="333333"/>
                </a:solidFill>
                <a:effectLst/>
              </a:rPr>
              <a:t>Accepted documentation includes: </a:t>
            </a:r>
          </a:p>
          <a:p>
            <a:pPr algn="l">
              <a:buFont typeface="Arial" panose="020B0604020202020204" pitchFamily="34" charset="0"/>
              <a:buChar char="•"/>
            </a:pPr>
            <a:r>
              <a:rPr lang="en-US" b="0" i="0" u="none" strike="noStrike" dirty="0">
                <a:solidFill>
                  <a:srgbClr val="333333"/>
                </a:solidFill>
                <a:effectLst/>
              </a:rPr>
              <a:t>A letter received by PAVE directly from school officials stating the dates of attendance and verifying that the complete language of instruction was English </a:t>
            </a:r>
            <a:r>
              <a:rPr lang="en-US" b="1" i="0" u="none" strike="noStrike" dirty="0">
                <a:solidFill>
                  <a:srgbClr val="333333"/>
                </a:solidFill>
                <a:effectLst/>
              </a:rPr>
              <a:t>and</a:t>
            </a:r>
            <a:endParaRPr lang="en-US" b="0" i="0" u="none" strike="noStrike" dirty="0">
              <a:solidFill>
                <a:srgbClr val="333333"/>
              </a:solidFill>
              <a:effectLst/>
            </a:endParaRPr>
          </a:p>
          <a:p>
            <a:pPr algn="l">
              <a:buFont typeface="Arial" panose="020B0604020202020204" pitchFamily="34" charset="0"/>
              <a:buChar char="•"/>
            </a:pPr>
            <a:r>
              <a:rPr lang="en-US" b="0" i="0" u="none" strike="noStrike" dirty="0">
                <a:solidFill>
                  <a:srgbClr val="333333"/>
                </a:solidFill>
                <a:effectLst/>
              </a:rPr>
              <a:t>A certified or notarized copy of the final high school or the professional veterinary school diploma or transcript received directly from the institution.</a:t>
            </a:r>
          </a:p>
          <a:p>
            <a:pPr algn="l">
              <a:buFont typeface="Arial" panose="020B0604020202020204" pitchFamily="34" charset="0"/>
              <a:buChar char="•"/>
            </a:pPr>
            <a:r>
              <a:rPr lang="en-US" b="0" i="0" u="none" strike="noStrike" dirty="0">
                <a:solidFill>
                  <a:srgbClr val="333333"/>
                </a:solidFill>
                <a:effectLst/>
              </a:rPr>
              <a:t>PAVE candidates who were homeschooled for all or part of their high school education (grades 9—12) may submit a letter from a school district official who had oversight on their home school curriculum to substantiate that the primary language of instruction was English.</a:t>
            </a:r>
          </a:p>
          <a:p>
            <a:pPr algn="l"/>
            <a:r>
              <a:rPr lang="en-US" b="0" i="0" u="none" strike="noStrike" dirty="0">
                <a:solidFill>
                  <a:srgbClr val="13131C"/>
                </a:solidFill>
                <a:effectLst/>
              </a:rPr>
              <a:t>Documentation that the candidate has met the English Proficiency criteria is due at the time of application. If this requirement has not been met upon the review of the candidate’s application, the candidate will be deferred to the next scheduled examination</a:t>
            </a:r>
          </a:p>
          <a:p>
            <a:endParaRPr lang="en-US" dirty="0"/>
          </a:p>
        </p:txBody>
      </p:sp>
    </p:spTree>
    <p:extLst>
      <p:ext uri="{BB962C8B-B14F-4D97-AF65-F5344CB8AC3E}">
        <p14:creationId xmlns:p14="http://schemas.microsoft.com/office/powerpoint/2010/main" val="414362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089AE-A2D3-F08F-A177-73AF8B11F973}"/>
              </a:ext>
            </a:extLst>
          </p:cNvPr>
          <p:cNvSpPr>
            <a:spLocks noGrp="1"/>
          </p:cNvSpPr>
          <p:nvPr>
            <p:ph type="title"/>
          </p:nvPr>
        </p:nvSpPr>
        <p:spPr>
          <a:xfrm>
            <a:off x="964788" y="804333"/>
            <a:ext cx="3391900" cy="5249334"/>
          </a:xfrm>
        </p:spPr>
        <p:txBody>
          <a:bodyPr>
            <a:normAutofit/>
          </a:bodyPr>
          <a:lstStyle/>
          <a:p>
            <a:pPr algn="r"/>
            <a:endParaRPr lang="en-US" dirty="0">
              <a:solidFill>
                <a:srgbClr val="FFFFFF"/>
              </a:solidFill>
            </a:endParaRPr>
          </a:p>
        </p:txBody>
      </p:sp>
      <p:sp>
        <p:nvSpPr>
          <p:cNvPr id="3" name="Content Placeholder 2">
            <a:extLst>
              <a:ext uri="{FF2B5EF4-FFF2-40B4-BE49-F238E27FC236}">
                <a16:creationId xmlns:a16="http://schemas.microsoft.com/office/drawing/2014/main" id="{ED94E3EC-B122-3853-1F8F-F88229412550}"/>
              </a:ext>
            </a:extLst>
          </p:cNvPr>
          <p:cNvSpPr>
            <a:spLocks noGrp="1"/>
          </p:cNvSpPr>
          <p:nvPr>
            <p:ph idx="1"/>
          </p:nvPr>
        </p:nvSpPr>
        <p:spPr>
          <a:xfrm>
            <a:off x="4951048" y="804333"/>
            <a:ext cx="6306003" cy="5249334"/>
          </a:xfrm>
        </p:spPr>
        <p:txBody>
          <a:bodyPr anchor="ctr">
            <a:normAutofit/>
          </a:bodyPr>
          <a:lstStyle/>
          <a:p>
            <a:r>
              <a:rPr lang="en-US" b="0" i="0" u="none" strike="noStrike" dirty="0">
                <a:effectLst/>
                <a:latin typeface="Source Sans Pro" panose="020B0503030403020204" pitchFamily="34" charset="0"/>
              </a:rPr>
              <a:t>Task: </a:t>
            </a:r>
            <a:r>
              <a:rPr lang="en-US" b="1" i="0" u="none" strike="noStrike" dirty="0">
                <a:effectLst/>
                <a:latin typeface="Source Sans Pro" panose="020B0503030403020204" pitchFamily="34" charset="0"/>
              </a:rPr>
              <a:t>Review Exam Dates</a:t>
            </a:r>
            <a:endParaRPr lang="en-US" b="0" i="0" u="none" strike="noStrike" dirty="0">
              <a:effectLst/>
              <a:latin typeface="Source Sans Pro" panose="020B0503030403020204" pitchFamily="34" charset="0"/>
            </a:endParaRPr>
          </a:p>
          <a:p>
            <a:pPr>
              <a:buFont typeface="Arial" panose="020B0604020202020204" pitchFamily="34" charset="0"/>
              <a:buChar char="•"/>
            </a:pPr>
            <a:r>
              <a:rPr lang="en-US" b="0" i="0" u="none" strike="noStrike" dirty="0">
                <a:effectLst/>
                <a:latin typeface="Source Sans Pro" panose="020B0503030403020204" pitchFamily="34" charset="0"/>
              </a:rPr>
              <a:t>Applications are accepted during the designated application windows in the chart below.</a:t>
            </a:r>
          </a:p>
          <a:p>
            <a:pPr marL="742950" lvl="1" indent="-285750">
              <a:buFont typeface="Arial" panose="020B0604020202020204" pitchFamily="34" charset="0"/>
              <a:buChar char="•"/>
            </a:pPr>
            <a:r>
              <a:rPr lang="en-US" b="0" i="0" u="none" strike="noStrike" dirty="0">
                <a:effectLst/>
                <a:latin typeface="Source Sans Pro" panose="020B0503030403020204" pitchFamily="34" charset="0"/>
              </a:rPr>
              <a:t>Applications must be completed by the deadline. </a:t>
            </a:r>
            <a:r>
              <a:rPr lang="en-US" b="1" i="0" u="none" strike="noStrike" dirty="0">
                <a:effectLst/>
                <a:latin typeface="Source Sans Pro" panose="020B0503030403020204" pitchFamily="34" charset="0"/>
              </a:rPr>
              <a:t>Late applications will not be accepted.</a:t>
            </a:r>
            <a:endParaRPr lang="en-US" b="0" i="0" u="none" strike="noStrike" dirty="0">
              <a:effectLst/>
              <a:latin typeface="Source Sans Pro" panose="020B0503030403020204" pitchFamily="34" charset="0"/>
            </a:endParaRPr>
          </a:p>
          <a:p>
            <a:pPr marL="742950" lvl="1" indent="-285750">
              <a:buFont typeface="Arial" panose="020B0604020202020204" pitchFamily="34" charset="0"/>
              <a:buChar char="•"/>
            </a:pPr>
            <a:r>
              <a:rPr lang="en-US" b="0" i="0" u="none" strike="noStrike" dirty="0">
                <a:effectLst/>
                <a:latin typeface="Source Sans Pro" panose="020B0503030403020204" pitchFamily="34" charset="0"/>
              </a:rPr>
              <a:t>Applications are considered incomplete until all required documents have been received.</a:t>
            </a:r>
          </a:p>
          <a:p>
            <a:endParaRPr lang="en-US" dirty="0"/>
          </a:p>
        </p:txBody>
      </p:sp>
    </p:spTree>
    <p:extLst>
      <p:ext uri="{BB962C8B-B14F-4D97-AF65-F5344CB8AC3E}">
        <p14:creationId xmlns:p14="http://schemas.microsoft.com/office/powerpoint/2010/main" val="398716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87A-FE71-8313-2576-3F1905CF5ED1}"/>
              </a:ext>
            </a:extLst>
          </p:cNvPr>
          <p:cNvSpPr>
            <a:spLocks noGrp="1"/>
          </p:cNvSpPr>
          <p:nvPr>
            <p:ph type="title"/>
          </p:nvPr>
        </p:nvSpPr>
        <p:spPr>
          <a:xfrm flipV="1">
            <a:off x="1024128" y="539497"/>
            <a:ext cx="9720072" cy="45719"/>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B7003FB9-5FCE-1848-319C-08A9346EBC11}"/>
              </a:ext>
            </a:extLst>
          </p:cNvPr>
          <p:cNvGraphicFramePr>
            <a:graphicFrameLocks noGrp="1"/>
          </p:cNvGraphicFramePr>
          <p:nvPr>
            <p:ph idx="1"/>
            <p:extLst>
              <p:ext uri="{D42A27DB-BD31-4B8C-83A1-F6EECF244321}">
                <p14:modId xmlns:p14="http://schemas.microsoft.com/office/powerpoint/2010/main" val="1877330063"/>
              </p:ext>
            </p:extLst>
          </p:nvPr>
        </p:nvGraphicFramePr>
        <p:xfrm>
          <a:off x="2956506" y="1809008"/>
          <a:ext cx="7138964" cy="4364120"/>
        </p:xfrm>
        <a:graphic>
          <a:graphicData uri="http://schemas.openxmlformats.org/drawingml/2006/table">
            <a:tbl>
              <a:tblPr/>
              <a:tblGrid>
                <a:gridCol w="1784741">
                  <a:extLst>
                    <a:ext uri="{9D8B030D-6E8A-4147-A177-3AD203B41FA5}">
                      <a16:colId xmlns:a16="http://schemas.microsoft.com/office/drawing/2014/main" val="1223449362"/>
                    </a:ext>
                  </a:extLst>
                </a:gridCol>
                <a:gridCol w="1784741">
                  <a:extLst>
                    <a:ext uri="{9D8B030D-6E8A-4147-A177-3AD203B41FA5}">
                      <a16:colId xmlns:a16="http://schemas.microsoft.com/office/drawing/2014/main" val="4039973882"/>
                    </a:ext>
                  </a:extLst>
                </a:gridCol>
                <a:gridCol w="1784741">
                  <a:extLst>
                    <a:ext uri="{9D8B030D-6E8A-4147-A177-3AD203B41FA5}">
                      <a16:colId xmlns:a16="http://schemas.microsoft.com/office/drawing/2014/main" val="1421264618"/>
                    </a:ext>
                  </a:extLst>
                </a:gridCol>
                <a:gridCol w="1784741">
                  <a:extLst>
                    <a:ext uri="{9D8B030D-6E8A-4147-A177-3AD203B41FA5}">
                      <a16:colId xmlns:a16="http://schemas.microsoft.com/office/drawing/2014/main" val="3276851400"/>
                    </a:ext>
                  </a:extLst>
                </a:gridCol>
              </a:tblGrid>
              <a:tr h="461506">
                <a:tc gridSpan="4">
                  <a:txBody>
                    <a:bodyPr/>
                    <a:lstStyle/>
                    <a:p>
                      <a:pPr algn="l" fontAlgn="b"/>
                      <a:r>
                        <a:rPr lang="en-US" sz="1500" dirty="0">
                          <a:effectLst/>
                        </a:rPr>
                        <a:t>2023 - 2024 Qualifying Science Examination Dates </a:t>
                      </a:r>
                    </a:p>
                  </a:txBody>
                  <a:tcPr marL="196218" marR="196218" marT="117731" marB="117731" anchor="b">
                    <a:lnL>
                      <a:noFill/>
                    </a:lnL>
                    <a:lnR>
                      <a:noFill/>
                    </a:lnR>
                    <a:lnT>
                      <a:noFill/>
                    </a:lnT>
                    <a:lnB w="9525" cap="flat" cmpd="sng" algn="ctr">
                      <a:solidFill>
                        <a:srgbClr val="DDDDD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7872803"/>
                  </a:ext>
                </a:extLst>
              </a:tr>
              <a:tr h="1139636">
                <a:tc>
                  <a:txBody>
                    <a:bodyPr/>
                    <a:lstStyle/>
                    <a:p>
                      <a:pPr fontAlgn="t"/>
                      <a:r>
                        <a:rPr lang="en-US" sz="1500">
                          <a:effectLst/>
                        </a:rPr>
                        <a:t>Examination Window</a:t>
                      </a: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dirty="0">
                          <a:effectLst/>
                        </a:rPr>
                        <a:t>Application Window</a:t>
                      </a: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Application &amp; </a:t>
                      </a:r>
                      <a:br>
                        <a:rPr lang="en-US" sz="1500">
                          <a:effectLst/>
                        </a:rPr>
                      </a:br>
                      <a:r>
                        <a:rPr lang="en-US" sz="1500">
                          <a:effectLst/>
                        </a:rPr>
                        <a:t>Document Deadlines</a:t>
                      </a: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Retake Deadlines</a:t>
                      </a:r>
                      <a:br>
                        <a:rPr lang="en-US" sz="1500">
                          <a:effectLst/>
                        </a:rPr>
                      </a:br>
                      <a:r>
                        <a:rPr lang="en-US" sz="1500">
                          <a:effectLst/>
                        </a:rPr>
                        <a:t>Over 3 Attempts</a:t>
                      </a: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84805377"/>
                  </a:ext>
                </a:extLst>
              </a:tr>
              <a:tr h="687549">
                <a:tc>
                  <a:txBody>
                    <a:bodyPr/>
                    <a:lstStyle/>
                    <a:p>
                      <a:pPr fontAlgn="t"/>
                      <a:r>
                        <a:rPr lang="en-US" sz="1500" b="1">
                          <a:effectLst/>
                        </a:rPr>
                        <a:t>May 14-20, 2023</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b="1">
                          <a:effectLst/>
                        </a:rPr>
                        <a:t>Mar 1 - 31, 2023</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b="1">
                          <a:effectLst/>
                        </a:rPr>
                        <a:t>Mar 31, 2023</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Dec 1, 2022</a:t>
                      </a: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22373524"/>
                  </a:ext>
                </a:extLst>
              </a:tr>
              <a:tr h="687549">
                <a:tc>
                  <a:txBody>
                    <a:bodyPr/>
                    <a:lstStyle/>
                    <a:p>
                      <a:pPr fontAlgn="t"/>
                      <a:r>
                        <a:rPr lang="en-US" sz="1500" b="1">
                          <a:effectLst/>
                        </a:rPr>
                        <a:t>Sept 10-16, 2023</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b="1">
                          <a:effectLst/>
                        </a:rPr>
                        <a:t>June 1 - 30, 2023</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b="1">
                          <a:effectLst/>
                        </a:rPr>
                        <a:t>June 30, 2023</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Apr 1, 2023</a:t>
                      </a: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19259513"/>
                  </a:ext>
                </a:extLst>
              </a:tr>
              <a:tr h="687549">
                <a:tc>
                  <a:txBody>
                    <a:bodyPr/>
                    <a:lstStyle/>
                    <a:p>
                      <a:pPr fontAlgn="t"/>
                      <a:r>
                        <a:rPr lang="en-US" sz="1500" b="1">
                          <a:effectLst/>
                        </a:rPr>
                        <a:t>Jan 7 - 13, 2024</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b="1">
                          <a:effectLst/>
                        </a:rPr>
                        <a:t>Oct 1 - 31, 2023</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b="1">
                          <a:effectLst/>
                        </a:rPr>
                        <a:t>Oct 31, 2023</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a:effectLst/>
                        </a:rPr>
                        <a:t>Aug 1, 2023</a:t>
                      </a: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9409226"/>
                  </a:ext>
                </a:extLst>
              </a:tr>
              <a:tr h="687549">
                <a:tc>
                  <a:txBody>
                    <a:bodyPr/>
                    <a:lstStyle/>
                    <a:p>
                      <a:pPr fontAlgn="t"/>
                      <a:r>
                        <a:rPr lang="en-US" sz="1500" b="1">
                          <a:effectLst/>
                        </a:rPr>
                        <a:t>May 12 - 18, 2024</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b="1">
                          <a:effectLst/>
                        </a:rPr>
                        <a:t>Mar 1 - 31, 2024</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b="1">
                          <a:effectLst/>
                        </a:rPr>
                        <a:t>Mar 31, 2024</a:t>
                      </a:r>
                      <a:endParaRPr lang="en-US" sz="1500">
                        <a:effectLst/>
                      </a:endParaRP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500" dirty="0">
                          <a:effectLst/>
                        </a:rPr>
                        <a:t>Dec 1, 2023</a:t>
                      </a:r>
                    </a:p>
                  </a:txBody>
                  <a:tcPr marL="196218" marR="196218" marT="117731" marB="11773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520422384"/>
                  </a:ext>
                </a:extLst>
              </a:tr>
            </a:tbl>
          </a:graphicData>
        </a:graphic>
      </p:graphicFrame>
    </p:spTree>
    <p:extLst>
      <p:ext uri="{BB962C8B-B14F-4D97-AF65-F5344CB8AC3E}">
        <p14:creationId xmlns:p14="http://schemas.microsoft.com/office/powerpoint/2010/main" val="176673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1411D-3B85-156F-A876-BA7E389C5886}"/>
              </a:ext>
            </a:extLst>
          </p:cNvPr>
          <p:cNvSpPr>
            <a:spLocks noGrp="1"/>
          </p:cNvSpPr>
          <p:nvPr>
            <p:ph type="title"/>
          </p:nvPr>
        </p:nvSpPr>
        <p:spPr>
          <a:xfrm>
            <a:off x="964788" y="804333"/>
            <a:ext cx="3391900" cy="5249334"/>
          </a:xfrm>
        </p:spPr>
        <p:txBody>
          <a:bodyPr>
            <a:normAutofit/>
          </a:bodyPr>
          <a:lstStyle/>
          <a:p>
            <a:pPr algn="r"/>
            <a:endParaRPr lang="en-US" dirty="0">
              <a:solidFill>
                <a:srgbClr val="FFFFFF"/>
              </a:solidFill>
            </a:endParaRPr>
          </a:p>
        </p:txBody>
      </p:sp>
      <p:sp>
        <p:nvSpPr>
          <p:cNvPr id="3" name="Content Placeholder 2">
            <a:extLst>
              <a:ext uri="{FF2B5EF4-FFF2-40B4-BE49-F238E27FC236}">
                <a16:creationId xmlns:a16="http://schemas.microsoft.com/office/drawing/2014/main" id="{845011B8-AC03-E61E-0733-C4A67AB01A6E}"/>
              </a:ext>
            </a:extLst>
          </p:cNvPr>
          <p:cNvSpPr>
            <a:spLocks noGrp="1"/>
          </p:cNvSpPr>
          <p:nvPr>
            <p:ph idx="1"/>
          </p:nvPr>
        </p:nvSpPr>
        <p:spPr>
          <a:xfrm>
            <a:off x="4951048" y="804333"/>
            <a:ext cx="6306003" cy="5249334"/>
          </a:xfrm>
        </p:spPr>
        <p:txBody>
          <a:bodyPr anchor="ctr">
            <a:normAutofit/>
          </a:bodyPr>
          <a:lstStyle/>
          <a:p>
            <a:r>
              <a:rPr lang="en-US" sz="1500" b="1" i="0" u="none" strike="noStrike" dirty="0">
                <a:effectLst/>
                <a:latin typeface="Source Sans Pro" panose="020B0503030403020204" pitchFamily="34" charset="0"/>
              </a:rPr>
              <a:t>4</a:t>
            </a:r>
            <a:r>
              <a:rPr lang="en-US" sz="1500" b="0" i="0" u="none" strike="noStrike" dirty="0">
                <a:effectLst/>
                <a:latin typeface="Source Sans Pro" panose="020B0503030403020204" pitchFamily="34" charset="0"/>
              </a:rPr>
              <a:t> Task: </a:t>
            </a:r>
            <a:r>
              <a:rPr lang="en-US" sz="1500" b="1" i="0" u="none" strike="noStrike" dirty="0">
                <a:effectLst/>
                <a:latin typeface="Source Sans Pro" panose="020B0503030403020204" pitchFamily="34" charset="0"/>
              </a:rPr>
              <a:t>Mail required documentation</a:t>
            </a:r>
            <a:endParaRPr lang="en-US" sz="1500" b="0" i="0" u="none" strike="noStrike" dirty="0">
              <a:effectLst/>
              <a:latin typeface="Source Sans Pro" panose="020B0503030403020204" pitchFamily="34" charset="0"/>
            </a:endParaRPr>
          </a:p>
          <a:p>
            <a:pPr>
              <a:buFont typeface="Arial" panose="020B0604020202020204" pitchFamily="34" charset="0"/>
              <a:buChar char="•"/>
            </a:pPr>
            <a:r>
              <a:rPr lang="en-US" sz="1500" b="0" i="0" u="none" strike="noStrike" dirty="0">
                <a:effectLst/>
                <a:latin typeface="Source Sans Pro" panose="020B0503030403020204" pitchFamily="34" charset="0"/>
              </a:rPr>
              <a:t>Mail the required documentation prior to or during the online application window.</a:t>
            </a:r>
          </a:p>
          <a:p>
            <a:pPr>
              <a:buFont typeface="Arial" panose="020B0604020202020204" pitchFamily="34" charset="0"/>
              <a:buChar char="•"/>
            </a:pPr>
            <a:r>
              <a:rPr lang="en-US" sz="1500" b="0" i="0" u="none" strike="noStrike" dirty="0">
                <a:effectLst/>
                <a:latin typeface="Source Sans Pro" panose="020B0503030403020204" pitchFamily="34" charset="0"/>
              </a:rPr>
              <a:t>Documents can be sent separately or in a single mailing envelope. All documents required for application are due by the application deadline.</a:t>
            </a:r>
          </a:p>
          <a:p>
            <a:pPr marL="742950" lvl="1" indent="-285750">
              <a:buFont typeface="Arial" panose="020B0604020202020204" pitchFamily="34" charset="0"/>
              <a:buChar char="•"/>
            </a:pPr>
            <a:r>
              <a:rPr lang="en-US" sz="1500" b="1" i="0" u="none" strike="noStrike" dirty="0">
                <a:effectLst/>
                <a:latin typeface="Source Sans Pro" panose="020B0503030403020204" pitchFamily="34" charset="0"/>
              </a:rPr>
              <a:t>Please note:</a:t>
            </a:r>
            <a:r>
              <a:rPr lang="en-US" sz="1500" b="0" i="0" u="none" strike="noStrike" dirty="0">
                <a:effectLst/>
                <a:latin typeface="Source Sans Pro" panose="020B0503030403020204" pitchFamily="34" charset="0"/>
              </a:rPr>
              <a:t> Submitted documents cannot be returned.</a:t>
            </a:r>
          </a:p>
          <a:p>
            <a:pPr marL="742950" lvl="1" indent="-285750">
              <a:buFont typeface="Arial" panose="020B0604020202020204" pitchFamily="34" charset="0"/>
              <a:buChar char="•"/>
            </a:pPr>
            <a:r>
              <a:rPr lang="en-US" sz="1500" b="0" i="0" u="none" strike="noStrike" dirty="0">
                <a:effectLst/>
                <a:latin typeface="Source Sans Pro" panose="020B0503030403020204" pitchFamily="34" charset="0"/>
              </a:rPr>
              <a:t>Documents will be reviewed for validity after you have submitted your PAVE application.</a:t>
            </a:r>
          </a:p>
          <a:p>
            <a:pPr>
              <a:buFont typeface="Arial" panose="020B0604020202020204" pitchFamily="34" charset="0"/>
              <a:buChar char="•"/>
            </a:pPr>
            <a:r>
              <a:rPr lang="en-US" sz="1500" b="0" i="0" u="none" strike="noStrike" dirty="0">
                <a:effectLst/>
                <a:latin typeface="Source Sans Pro" panose="020B0503030403020204" pitchFamily="34" charset="0"/>
              </a:rPr>
              <a:t>Please send an email with contact information to </a:t>
            </a:r>
            <a:r>
              <a:rPr lang="en-US" sz="1500" b="1" i="0" u="none" strike="noStrike" dirty="0">
                <a:effectLst/>
                <a:latin typeface="Source Sans Pro" panose="020B0503030403020204" pitchFamily="34" charset="0"/>
                <a:hlinkClick r:id="rId2"/>
              </a:rPr>
              <a:t>pave@aavsb.org</a:t>
            </a:r>
            <a:r>
              <a:rPr lang="en-US" sz="1500" b="1" i="0" u="none" strike="noStrike" dirty="0">
                <a:effectLst/>
                <a:latin typeface="Source Sans Pro" panose="020B0503030403020204" pitchFamily="34" charset="0"/>
              </a:rPr>
              <a:t> </a:t>
            </a:r>
            <a:r>
              <a:rPr lang="en-US" sz="1500" b="0" i="0" u="none" strike="noStrike" dirty="0">
                <a:effectLst/>
                <a:latin typeface="Source Sans Pro" panose="020B0503030403020204" pitchFamily="34" charset="0"/>
              </a:rPr>
              <a:t>when documents are being sent and let us know when you expect to apply for PAVE.</a:t>
            </a:r>
          </a:p>
          <a:p>
            <a:pPr>
              <a:buFont typeface="Arial" panose="020B0604020202020204" pitchFamily="34" charset="0"/>
              <a:buChar char="•"/>
            </a:pPr>
            <a:r>
              <a:rPr lang="en-US" sz="1500" b="0" i="0" u="none" strike="noStrike" dirty="0">
                <a:effectLst/>
                <a:latin typeface="Source Sans Pro" panose="020B0503030403020204" pitchFamily="34" charset="0"/>
              </a:rPr>
              <a:t>Any document (including all seals and/or stamps) that is not in English must be prepared and certified by a professional translation service. You are required to submit original documents in addition to the certified translations.</a:t>
            </a:r>
          </a:p>
          <a:p>
            <a:endParaRPr lang="en-US" sz="1500" dirty="0"/>
          </a:p>
        </p:txBody>
      </p:sp>
    </p:spTree>
    <p:extLst>
      <p:ext uri="{BB962C8B-B14F-4D97-AF65-F5344CB8AC3E}">
        <p14:creationId xmlns:p14="http://schemas.microsoft.com/office/powerpoint/2010/main" val="3385377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3390-BBF1-D814-6D11-AE4CAB8860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220546-D8D4-2565-D212-10C05EA24E80}"/>
              </a:ext>
            </a:extLst>
          </p:cNvPr>
          <p:cNvSpPr>
            <a:spLocks noGrp="1"/>
          </p:cNvSpPr>
          <p:nvPr>
            <p:ph idx="1"/>
          </p:nvPr>
        </p:nvSpPr>
        <p:spPr/>
        <p:txBody>
          <a:bodyPr/>
          <a:lstStyle/>
          <a:p>
            <a:pPr algn="l"/>
            <a:r>
              <a:rPr lang="en-US" b="1" i="0" u="none" strike="noStrike" dirty="0">
                <a:solidFill>
                  <a:srgbClr val="333333"/>
                </a:solidFill>
                <a:effectLst/>
              </a:rPr>
              <a:t>Required documents for all applicants:</a:t>
            </a:r>
          </a:p>
          <a:p>
            <a:pPr algn="l"/>
            <a:r>
              <a:rPr lang="en-US" b="0" i="0" u="none" strike="noStrike" dirty="0">
                <a:solidFill>
                  <a:srgbClr val="13131C"/>
                </a:solidFill>
                <a:effectLst/>
              </a:rPr>
              <a:t>You may utilize the services of an electronic notary. Not all electronic notaries can service international documentation.</a:t>
            </a:r>
          </a:p>
          <a:p>
            <a:pPr algn="l"/>
            <a:r>
              <a:rPr lang="en-US" b="0" i="0" u="none" strike="noStrike" dirty="0">
                <a:solidFill>
                  <a:srgbClr val="13131C"/>
                </a:solidFill>
                <a:effectLst/>
              </a:rPr>
              <a:t>The AAVSB is not affiliated with the following recommended companies:</a:t>
            </a:r>
          </a:p>
          <a:p>
            <a:pPr algn="ctr"/>
            <a:r>
              <a:rPr lang="en-US" b="1" i="0" u="none" strike="noStrike" dirty="0">
                <a:solidFill>
                  <a:srgbClr val="003E7E"/>
                </a:solidFill>
                <a:effectLst/>
                <a:hlinkClick r:id="rId2"/>
              </a:rPr>
              <a:t>notarize.com</a:t>
            </a:r>
            <a:r>
              <a:rPr lang="en-US" b="0" i="0" u="none" strike="noStrike" dirty="0">
                <a:solidFill>
                  <a:srgbClr val="13131C"/>
                </a:solidFill>
                <a:effectLst/>
              </a:rPr>
              <a:t>; </a:t>
            </a:r>
            <a:r>
              <a:rPr lang="en-US" b="1" i="0" u="none" strike="noStrike" dirty="0">
                <a:solidFill>
                  <a:srgbClr val="003E7E"/>
                </a:solidFill>
                <a:effectLst/>
                <a:hlinkClick r:id="rId3"/>
              </a:rPr>
              <a:t>www.notarycam.com</a:t>
            </a:r>
            <a:endParaRPr lang="en-US" b="0" i="0" u="none" strike="noStrike" dirty="0">
              <a:solidFill>
                <a:srgbClr val="13131C"/>
              </a:solidFill>
              <a:effectLst/>
            </a:endParaRPr>
          </a:p>
          <a:p>
            <a:pPr marL="742950" lvl="1" indent="-285750" algn="l">
              <a:buFont typeface="Arial" panose="020B0604020202020204" pitchFamily="34" charset="0"/>
              <a:buChar char="•"/>
            </a:pPr>
            <a:r>
              <a:rPr lang="en-US" b="0" i="0" u="none" strike="noStrike" dirty="0">
                <a:solidFill>
                  <a:srgbClr val="333333"/>
                </a:solidFill>
                <a:effectLst/>
              </a:rPr>
              <a:t>  An original or certified copy of your birth certificate or a notarized copy of your passport.</a:t>
            </a:r>
          </a:p>
          <a:p>
            <a:pPr marL="742950" lvl="1" indent="-285750" algn="l">
              <a:buFont typeface="Arial" panose="020B0604020202020204" pitchFamily="34" charset="0"/>
              <a:buChar char="•"/>
            </a:pPr>
            <a:r>
              <a:rPr lang="en-US" b="0" i="0" u="none" strike="noStrike" dirty="0">
                <a:solidFill>
                  <a:srgbClr val="333333"/>
                </a:solidFill>
                <a:effectLst/>
              </a:rPr>
              <a:t>  Print, complete, sign, and mail affidavit for release of information.</a:t>
            </a:r>
          </a:p>
          <a:p>
            <a:endParaRPr lang="en-US" dirty="0"/>
          </a:p>
        </p:txBody>
      </p:sp>
    </p:spTree>
    <p:extLst>
      <p:ext uri="{BB962C8B-B14F-4D97-AF65-F5344CB8AC3E}">
        <p14:creationId xmlns:p14="http://schemas.microsoft.com/office/powerpoint/2010/main" val="4250445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15A7-D079-ED4B-825E-FB059BA4C7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DBBE6C-014A-6BBB-A451-8DC60457E505}"/>
              </a:ext>
            </a:extLst>
          </p:cNvPr>
          <p:cNvSpPr>
            <a:spLocks noGrp="1"/>
          </p:cNvSpPr>
          <p:nvPr>
            <p:ph idx="1"/>
          </p:nvPr>
        </p:nvSpPr>
        <p:spPr/>
        <p:txBody>
          <a:bodyPr/>
          <a:lstStyle/>
          <a:p>
            <a:r>
              <a:rPr lang="en-US" dirty="0">
                <a:hlinkClick r:id="rId2"/>
              </a:rPr>
              <a:t>https://www.aavsb.org/Download?url=s/s9snixwn8qylnof/PAVE%20Affidavit%20for%20Release%20of%20Information.pdf</a:t>
            </a:r>
            <a:r>
              <a:rPr lang="en-US" dirty="0"/>
              <a:t> download this affidavit for </a:t>
            </a:r>
            <a:r>
              <a:rPr lang="en-US" dirty="0" err="1"/>
              <a:t>registeration</a:t>
            </a:r>
            <a:endParaRPr lang="en-US" dirty="0"/>
          </a:p>
          <a:p>
            <a:pPr marL="0" indent="0" algn="l">
              <a:buNone/>
            </a:pPr>
            <a:r>
              <a:rPr lang="en-US" dirty="0"/>
              <a:t>3 </a:t>
            </a:r>
            <a:r>
              <a:rPr lang="en-US" b="0" i="0" u="none" strike="noStrike" dirty="0">
                <a:solidFill>
                  <a:srgbClr val="333333"/>
                </a:solidFill>
                <a:effectLst/>
              </a:rPr>
              <a:t>  Proof of English Proficiency – </a:t>
            </a:r>
            <a:r>
              <a:rPr lang="en-US" b="1" i="0" u="none" strike="noStrike" dirty="0">
                <a:solidFill>
                  <a:srgbClr val="333333"/>
                </a:solidFill>
                <a:effectLst/>
              </a:rPr>
              <a:t>one</a:t>
            </a:r>
            <a:r>
              <a:rPr lang="en-US" b="0" i="0" u="none" strike="noStrike" dirty="0">
                <a:solidFill>
                  <a:srgbClr val="333333"/>
                </a:solidFill>
                <a:effectLst/>
              </a:rPr>
              <a:t> of the following sent directly from the institution to the AAVSB:  Successful completion of the TOEFL examination; or</a:t>
            </a:r>
          </a:p>
          <a:p>
            <a:pPr algn="l">
              <a:buFont typeface="+mj-lt"/>
              <a:buAutoNum type="arabicPeriod"/>
            </a:pPr>
            <a:r>
              <a:rPr lang="en-US" b="0" i="0" u="none" strike="noStrike" dirty="0">
                <a:solidFill>
                  <a:srgbClr val="333333"/>
                </a:solidFill>
                <a:effectLst/>
              </a:rPr>
              <a:t>  Successful completion of the IELTS examination; or</a:t>
            </a:r>
          </a:p>
          <a:p>
            <a:pPr algn="l">
              <a:buFont typeface="+mj-lt"/>
              <a:buAutoNum type="arabicPeriod"/>
            </a:pPr>
            <a:r>
              <a:rPr lang="en-US" b="0" i="0" u="none" strike="noStrike" dirty="0">
                <a:solidFill>
                  <a:srgbClr val="333333"/>
                </a:solidFill>
                <a:effectLst/>
              </a:rPr>
              <a:t>  Documentation for Option #3 above. Refer to requirements in </a:t>
            </a:r>
            <a:r>
              <a:rPr lang="en-US" b="1" i="0" u="none" strike="noStrike" dirty="0">
                <a:solidFill>
                  <a:srgbClr val="003E7E"/>
                </a:solidFill>
                <a:effectLst/>
                <a:hlinkClick r:id="rId3"/>
              </a:rPr>
              <a:t>Task #2.</a:t>
            </a:r>
            <a:endParaRPr lang="en-US" b="0" i="0" u="none" strike="noStrike" dirty="0">
              <a:solidFill>
                <a:srgbClr val="333333"/>
              </a:solidFill>
              <a:effectLst/>
            </a:endParaRPr>
          </a:p>
          <a:p>
            <a:pPr marL="0" indent="0">
              <a:buNone/>
            </a:pPr>
            <a:endParaRPr lang="en-US" dirty="0"/>
          </a:p>
        </p:txBody>
      </p:sp>
    </p:spTree>
    <p:extLst>
      <p:ext uri="{BB962C8B-B14F-4D97-AF65-F5344CB8AC3E}">
        <p14:creationId xmlns:p14="http://schemas.microsoft.com/office/powerpoint/2010/main" val="279819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9313-AA66-E0EA-D153-C0D5C6A50A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AB9CDB-AFD1-C109-29B9-FA65012587B6}"/>
              </a:ext>
            </a:extLst>
          </p:cNvPr>
          <p:cNvSpPr>
            <a:spLocks noGrp="1"/>
          </p:cNvSpPr>
          <p:nvPr>
            <p:ph idx="1"/>
          </p:nvPr>
        </p:nvSpPr>
        <p:spPr/>
        <p:txBody>
          <a:bodyPr>
            <a:normAutofit/>
          </a:bodyPr>
          <a:lstStyle/>
          <a:p>
            <a:pPr algn="l">
              <a:buFont typeface="Arial" panose="020B0604020202020204" pitchFamily="34" charset="0"/>
              <a:buChar char="•"/>
            </a:pPr>
            <a:r>
              <a:rPr lang="en-US" b="0" i="0" u="none" strike="noStrike" dirty="0">
                <a:solidFill>
                  <a:srgbClr val="333333"/>
                </a:solidFill>
                <a:effectLst/>
                <a:latin typeface="Source Sans Pro" panose="020B0503030403020204" pitchFamily="34" charset="0"/>
              </a:rPr>
              <a:t>If you have graduated from a veterinary school, </a:t>
            </a:r>
            <a:r>
              <a:rPr lang="en-US" b="0" i="0" u="none" strike="noStrike" dirty="0" err="1">
                <a:solidFill>
                  <a:srgbClr val="333333"/>
                </a:solidFill>
                <a:effectLst/>
                <a:latin typeface="Source Sans Pro" panose="020B0503030403020204" pitchFamily="34" charset="0"/>
              </a:rPr>
              <a:t>submit:Official</a:t>
            </a:r>
            <a:r>
              <a:rPr lang="en-US" b="0" i="0" u="none" strike="noStrike" dirty="0">
                <a:solidFill>
                  <a:srgbClr val="333333"/>
                </a:solidFill>
                <a:effectLst/>
                <a:latin typeface="Source Sans Pro" panose="020B0503030403020204" pitchFamily="34" charset="0"/>
              </a:rPr>
              <a:t> proof of veterinary degree or qualification (diploma), sent directly from the veterinary school; and</a:t>
            </a:r>
          </a:p>
          <a:p>
            <a:pPr algn="l">
              <a:buFont typeface="Arial" panose="020B0604020202020204" pitchFamily="34" charset="0"/>
              <a:buChar char="•"/>
            </a:pPr>
            <a:r>
              <a:rPr lang="en-US" b="0" i="0" u="none" strike="noStrike" dirty="0">
                <a:solidFill>
                  <a:srgbClr val="333333"/>
                </a:solidFill>
                <a:effectLst/>
                <a:latin typeface="Source Sans Pro" panose="020B0503030403020204" pitchFamily="34" charset="0"/>
              </a:rPr>
              <a:t>Official final veterinary transcripts sent directly from the veterinary school.</a:t>
            </a:r>
          </a:p>
          <a:p>
            <a:pPr algn="l">
              <a:buFont typeface="Arial" panose="020B0604020202020204" pitchFamily="34" charset="0"/>
              <a:buChar char="•"/>
            </a:pPr>
            <a:r>
              <a:rPr lang="en-US" b="0" i="0" u="none" strike="noStrike" dirty="0">
                <a:solidFill>
                  <a:srgbClr val="333333"/>
                </a:solidFill>
                <a:effectLst/>
                <a:latin typeface="Source Sans Pro" panose="020B0503030403020204" pitchFamily="34" charset="0"/>
              </a:rPr>
              <a:t>If you are currently enrolled in veterinary school, </a:t>
            </a:r>
            <a:r>
              <a:rPr lang="en-US" b="0" i="0" u="none" strike="noStrike" dirty="0" err="1">
                <a:solidFill>
                  <a:srgbClr val="333333"/>
                </a:solidFill>
                <a:effectLst/>
                <a:latin typeface="Source Sans Pro" panose="020B0503030403020204" pitchFamily="34" charset="0"/>
              </a:rPr>
              <a:t>submit:A</a:t>
            </a:r>
            <a:r>
              <a:rPr lang="en-US" b="0" i="0" u="none" strike="noStrike" dirty="0">
                <a:solidFill>
                  <a:srgbClr val="333333"/>
                </a:solidFill>
                <a:effectLst/>
                <a:latin typeface="Source Sans Pro" panose="020B0503030403020204" pitchFamily="34" charset="0"/>
              </a:rPr>
              <a:t> letter from the Dean or Principal indicating your academic standing and the anticipated date of your graduation and verifying you have completed 50% of the program sent directly from your veterinary school; and</a:t>
            </a:r>
          </a:p>
          <a:p>
            <a:pPr algn="l">
              <a:buFont typeface="Arial" panose="020B0604020202020204" pitchFamily="34" charset="0"/>
              <a:buChar char="•"/>
            </a:pPr>
            <a:r>
              <a:rPr lang="en-US" b="0" i="0" u="none" strike="noStrike" dirty="0">
                <a:solidFill>
                  <a:srgbClr val="333333"/>
                </a:solidFill>
                <a:effectLst/>
                <a:latin typeface="Source Sans Pro" panose="020B0503030403020204" pitchFamily="34" charset="0"/>
              </a:rPr>
              <a:t>An unofficial transcript or grade report detailing courses and grades sent directly from each veterinary school attended.</a:t>
            </a:r>
          </a:p>
          <a:p>
            <a:endParaRPr lang="en-US" dirty="0"/>
          </a:p>
        </p:txBody>
      </p:sp>
    </p:spTree>
    <p:extLst>
      <p:ext uri="{BB962C8B-B14F-4D97-AF65-F5344CB8AC3E}">
        <p14:creationId xmlns:p14="http://schemas.microsoft.com/office/powerpoint/2010/main" val="386916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BCAA-A2C0-3364-98FB-113A0BA7F9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743A2D-07C2-D4BA-A67E-09CCB2A1FF9D}"/>
              </a:ext>
            </a:extLst>
          </p:cNvPr>
          <p:cNvSpPr>
            <a:spLocks noGrp="1"/>
          </p:cNvSpPr>
          <p:nvPr>
            <p:ph idx="1"/>
          </p:nvPr>
        </p:nvSpPr>
        <p:spPr/>
        <p:txBody>
          <a:bodyPr/>
          <a:lstStyle/>
          <a:p>
            <a:pPr algn="l">
              <a:buFont typeface="Arial" panose="020B0604020202020204" pitchFamily="34" charset="0"/>
              <a:buChar char="•"/>
            </a:pPr>
            <a:r>
              <a:rPr lang="en-US" b="0" i="0" u="none" strike="noStrike" dirty="0">
                <a:solidFill>
                  <a:srgbClr val="333333"/>
                </a:solidFill>
                <a:effectLst/>
              </a:rPr>
              <a:t>If your name is different from your passport or birth certificate, submit one verification documentation notarized copy of your marriage license; or</a:t>
            </a:r>
          </a:p>
          <a:p>
            <a:pPr algn="l">
              <a:buFont typeface="Arial" panose="020B0604020202020204" pitchFamily="34" charset="0"/>
              <a:buChar char="•"/>
            </a:pPr>
            <a:r>
              <a:rPr lang="en-US" b="0" i="0" u="none" strike="noStrike" dirty="0">
                <a:solidFill>
                  <a:srgbClr val="333333"/>
                </a:solidFill>
                <a:effectLst/>
              </a:rPr>
              <a:t>a notarized copy of your divorce decree; or</a:t>
            </a:r>
          </a:p>
          <a:p>
            <a:pPr algn="l">
              <a:buFont typeface="Arial" panose="020B0604020202020204" pitchFamily="34" charset="0"/>
              <a:buChar char="•"/>
            </a:pPr>
            <a:r>
              <a:rPr lang="en-US" b="0" i="0" u="none" strike="noStrike" dirty="0">
                <a:solidFill>
                  <a:srgbClr val="333333"/>
                </a:solidFill>
                <a:effectLst/>
              </a:rPr>
              <a:t>a notarized copy of your name-change document.</a:t>
            </a:r>
          </a:p>
          <a:p>
            <a:endParaRPr lang="en-US" dirty="0"/>
          </a:p>
        </p:txBody>
      </p:sp>
    </p:spTree>
    <p:extLst>
      <p:ext uri="{BB962C8B-B14F-4D97-AF65-F5344CB8AC3E}">
        <p14:creationId xmlns:p14="http://schemas.microsoft.com/office/powerpoint/2010/main" val="163535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57B8-B3D5-6985-25F9-AA97BC91E5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861735-4A75-7308-131E-6FBAE8492A2D}"/>
              </a:ext>
            </a:extLst>
          </p:cNvPr>
          <p:cNvSpPr>
            <a:spLocks noGrp="1"/>
          </p:cNvSpPr>
          <p:nvPr>
            <p:ph idx="1"/>
          </p:nvPr>
        </p:nvSpPr>
        <p:spPr/>
        <p:txBody>
          <a:bodyPr/>
          <a:lstStyle/>
          <a:p>
            <a:pPr algn="l"/>
            <a:r>
              <a:rPr lang="en-US" b="1" i="0" u="none" strike="noStrike" dirty="0">
                <a:solidFill>
                  <a:srgbClr val="13131C"/>
                </a:solidFill>
                <a:effectLst/>
              </a:rPr>
              <a:t>Submit the required documents by mail to the following address:</a:t>
            </a:r>
          </a:p>
          <a:p>
            <a:pPr algn="l"/>
            <a:r>
              <a:rPr lang="en-US" b="0" i="0" u="none" strike="noStrike" dirty="0">
                <a:solidFill>
                  <a:srgbClr val="333333"/>
                </a:solidFill>
                <a:effectLst/>
              </a:rPr>
              <a:t>PAVE Program</a:t>
            </a:r>
            <a:br>
              <a:rPr lang="en-US" b="0" i="0" u="none" strike="noStrike" dirty="0">
                <a:solidFill>
                  <a:srgbClr val="333333"/>
                </a:solidFill>
                <a:effectLst/>
              </a:rPr>
            </a:br>
            <a:r>
              <a:rPr lang="en-US" b="0" i="0" u="none" strike="noStrike" dirty="0">
                <a:solidFill>
                  <a:srgbClr val="333333"/>
                </a:solidFill>
                <a:effectLst/>
              </a:rPr>
              <a:t>12101 W 110th St</a:t>
            </a:r>
            <a:br>
              <a:rPr lang="en-US" b="0" i="0" u="none" strike="noStrike" dirty="0">
                <a:solidFill>
                  <a:srgbClr val="333333"/>
                </a:solidFill>
                <a:effectLst/>
              </a:rPr>
            </a:br>
            <a:r>
              <a:rPr lang="en-US" b="0" i="0" u="none" strike="noStrike" dirty="0">
                <a:solidFill>
                  <a:srgbClr val="333333"/>
                </a:solidFill>
                <a:effectLst/>
              </a:rPr>
              <a:t>Suite 300</a:t>
            </a:r>
            <a:br>
              <a:rPr lang="en-US" b="0" i="0" u="none" strike="noStrike" dirty="0">
                <a:solidFill>
                  <a:srgbClr val="333333"/>
                </a:solidFill>
                <a:effectLst/>
              </a:rPr>
            </a:br>
            <a:r>
              <a:rPr lang="en-US" b="0" i="0" u="none" strike="noStrike" dirty="0">
                <a:solidFill>
                  <a:srgbClr val="333333"/>
                </a:solidFill>
                <a:effectLst/>
              </a:rPr>
              <a:t>Overland Park, KS 66210</a:t>
            </a:r>
            <a:br>
              <a:rPr lang="en-US" b="0" i="0" u="none" strike="noStrike" dirty="0">
                <a:solidFill>
                  <a:srgbClr val="333333"/>
                </a:solidFill>
                <a:effectLst/>
              </a:rPr>
            </a:br>
            <a:r>
              <a:rPr lang="en-US" b="0" i="0" u="none" strike="noStrike" dirty="0">
                <a:solidFill>
                  <a:srgbClr val="333333"/>
                </a:solidFill>
                <a:effectLst/>
              </a:rPr>
              <a:t>United States</a:t>
            </a:r>
          </a:p>
          <a:p>
            <a:endParaRPr lang="en-US" dirty="0"/>
          </a:p>
        </p:txBody>
      </p:sp>
    </p:spTree>
    <p:extLst>
      <p:ext uri="{BB962C8B-B14F-4D97-AF65-F5344CB8AC3E}">
        <p14:creationId xmlns:p14="http://schemas.microsoft.com/office/powerpoint/2010/main" val="308859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793A0-461C-119A-45AE-A1AB52F2465F}"/>
              </a:ext>
            </a:extLst>
          </p:cNvPr>
          <p:cNvSpPr>
            <a:spLocks noGrp="1"/>
          </p:cNvSpPr>
          <p:nvPr>
            <p:ph type="title"/>
          </p:nvPr>
        </p:nvSpPr>
        <p:spPr>
          <a:xfrm>
            <a:off x="964788" y="804333"/>
            <a:ext cx="3391900" cy="5249334"/>
          </a:xfrm>
        </p:spPr>
        <p:txBody>
          <a:bodyPr>
            <a:normAutofit/>
          </a:bodyPr>
          <a:lstStyle/>
          <a:p>
            <a:pPr algn="ctr"/>
            <a:r>
              <a:rPr lang="en-US" sz="4000" b="1" dirty="0">
                <a:solidFill>
                  <a:srgbClr val="FFFFFF"/>
                </a:solidFill>
                <a:effectLst/>
              </a:rPr>
              <a:t>General PAVE Information </a:t>
            </a:r>
            <a:br>
              <a:rPr lang="en-US" sz="4000" dirty="0">
                <a:solidFill>
                  <a:srgbClr val="FFFFFF"/>
                </a:solidFill>
                <a:effectLst/>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96A6559D-08AD-26E3-62F8-C0EC2A4E0C06}"/>
              </a:ext>
            </a:extLst>
          </p:cNvPr>
          <p:cNvSpPr>
            <a:spLocks noGrp="1"/>
          </p:cNvSpPr>
          <p:nvPr>
            <p:ph idx="1"/>
          </p:nvPr>
        </p:nvSpPr>
        <p:spPr>
          <a:xfrm>
            <a:off x="4951048" y="804333"/>
            <a:ext cx="6306003" cy="5249334"/>
          </a:xfrm>
        </p:spPr>
        <p:txBody>
          <a:bodyPr anchor="ctr">
            <a:normAutofit/>
          </a:bodyPr>
          <a:lstStyle/>
          <a:p>
            <a:pPr marL="0" indent="0">
              <a:buNone/>
            </a:pPr>
            <a:br>
              <a:rPr lang="en-US" dirty="0">
                <a:effectLst/>
              </a:rPr>
            </a:br>
            <a:endParaRPr lang="en-US" dirty="0">
              <a:effectLst/>
            </a:endParaRPr>
          </a:p>
          <a:p>
            <a:r>
              <a:rPr lang="en-US" dirty="0">
                <a:effectLst/>
              </a:rPr>
              <a:t> Application to PAVE is also used to populate the AAVSB’s Veterinary Information Verifying Agency (VIVA) database which provides a centralized, uniform process for jurisdictional licensing authorities to obtain a primary source record of veterinary credentials. The service maintains information about veterinarians in the areas listed below: </a:t>
            </a:r>
          </a:p>
          <a:p>
            <a:r>
              <a:rPr lang="en-US" dirty="0">
                <a:effectLst/>
              </a:rPr>
              <a:t>• Identifying Documents </a:t>
            </a:r>
          </a:p>
          <a:p>
            <a:r>
              <a:rPr lang="en-US" dirty="0">
                <a:effectLst/>
              </a:rPr>
              <a:t>• Education &amp; Training Background </a:t>
            </a:r>
          </a:p>
          <a:p>
            <a:endParaRPr lang="en-US" dirty="0"/>
          </a:p>
        </p:txBody>
      </p:sp>
    </p:spTree>
    <p:extLst>
      <p:ext uri="{BB962C8B-B14F-4D97-AF65-F5344CB8AC3E}">
        <p14:creationId xmlns:p14="http://schemas.microsoft.com/office/powerpoint/2010/main" val="320268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3B72-8430-1DBB-4BA6-4444346CAB55}"/>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sz="3700" b="1" i="0" u="none" strike="noStrike">
                <a:effectLst/>
              </a:rPr>
              <a:t>5</a:t>
            </a:r>
            <a:r>
              <a:rPr lang="en-US" sz="3700" b="0" i="0" u="none" strike="noStrike">
                <a:effectLst/>
              </a:rPr>
              <a:t> Task: </a:t>
            </a:r>
            <a:r>
              <a:rPr lang="en-US" sz="3700" b="1" i="0" u="none" strike="noStrike">
                <a:effectLst/>
              </a:rPr>
              <a:t>Submit application</a:t>
            </a:r>
            <a:br>
              <a:rPr lang="en-US" sz="3700" b="0" i="0" u="none" strike="noStrike">
                <a:effectLst/>
              </a:rPr>
            </a:br>
            <a:endParaRPr lang="en-US" sz="3700"/>
          </a:p>
        </p:txBody>
      </p:sp>
      <p:sp>
        <p:nvSpPr>
          <p:cNvPr id="7" name="TextBox 6">
            <a:extLst>
              <a:ext uri="{FF2B5EF4-FFF2-40B4-BE49-F238E27FC236}">
                <a16:creationId xmlns:a16="http://schemas.microsoft.com/office/drawing/2014/main" id="{9862C8DA-69E9-CB9F-9C55-985795E7C0DF}"/>
              </a:ext>
            </a:extLst>
          </p:cNvPr>
          <p:cNvSpPr txBox="1"/>
          <p:nvPr/>
        </p:nvSpPr>
        <p:spPr>
          <a:xfrm>
            <a:off x="1024128" y="2286000"/>
            <a:ext cx="3133580" cy="3931920"/>
          </a:xfrm>
          <a:prstGeom prst="rect">
            <a:avLst/>
          </a:prstGeom>
        </p:spPr>
        <p:txBody>
          <a:bodyPr vert="horz" lIns="45720" tIns="45720" rIns="45720" bIns="45720" rtlCol="0">
            <a:normAutofit/>
          </a:bodyPr>
          <a:lstStyle/>
          <a:p>
            <a:pPr defTabSz="914400">
              <a:lnSpc>
                <a:spcPct val="90000"/>
              </a:lnSpc>
              <a:spcAft>
                <a:spcPts val="600"/>
              </a:spcAft>
              <a:buClr>
                <a:schemeClr val="accent1"/>
              </a:buClr>
              <a:buFont typeface="Arial" panose="020B0604020202020204" pitchFamily="34" charset="0"/>
              <a:buChar char="•"/>
            </a:pPr>
            <a:r>
              <a:rPr lang="en-US" sz="1600" b="0" i="0" u="none" strike="noStrike" dirty="0">
                <a:effectLst/>
              </a:rPr>
              <a:t>The first and last name on the PAVE online application must match the first and last name of your government issued, unexpired, photo ID with signature, that you will use on exam day. </a:t>
            </a:r>
            <a:r>
              <a:rPr lang="en-US" sz="1600" b="0" i="0" u="none" strike="noStrike" dirty="0" err="1">
                <a:effectLst/>
              </a:rPr>
              <a:t>Email</a:t>
            </a:r>
            <a:r>
              <a:rPr lang="en-US" sz="1600" b="1" i="0" u="none" strike="noStrike" dirty="0" err="1">
                <a:effectLst/>
                <a:hlinkClick r:id="rId2"/>
              </a:rPr>
              <a:t>pave@aavsb.org</a:t>
            </a:r>
            <a:r>
              <a:rPr lang="en-US" sz="1600" b="1" i="0" u="none" strike="noStrike" dirty="0">
                <a:effectLst/>
                <a:hlinkClick r:id="rId2"/>
              </a:rPr>
              <a:t> </a:t>
            </a:r>
            <a:r>
              <a:rPr lang="en-US" sz="1600" b="0" i="0" u="none" strike="noStrike" dirty="0">
                <a:effectLst/>
              </a:rPr>
              <a:t>if this is a concern.</a:t>
            </a:r>
          </a:p>
          <a:p>
            <a:pPr defTabSz="914400">
              <a:lnSpc>
                <a:spcPct val="90000"/>
              </a:lnSpc>
              <a:spcAft>
                <a:spcPts val="600"/>
              </a:spcAft>
              <a:buClr>
                <a:schemeClr val="accent1"/>
              </a:buClr>
              <a:buFont typeface="Arial" panose="020B0604020202020204" pitchFamily="34" charset="0"/>
              <a:buChar char="•"/>
            </a:pPr>
            <a:r>
              <a:rPr lang="en-US" sz="1600" b="0" i="0" u="none" strike="noStrike" dirty="0">
                <a:effectLst/>
              </a:rPr>
              <a:t>Your </a:t>
            </a:r>
            <a:r>
              <a:rPr lang="en-US" sz="1600" b="0" i="0" u="none" strike="noStrike" dirty="0" err="1">
                <a:effectLst/>
              </a:rPr>
              <a:t>MyAAVSB</a:t>
            </a:r>
            <a:r>
              <a:rPr lang="en-US" sz="1600" b="0" i="0" u="none" strike="noStrike" dirty="0">
                <a:effectLst/>
              </a:rPr>
              <a:t> account may not be created until staff initially processes your PAVE online application. You will get an email from </a:t>
            </a:r>
            <a:r>
              <a:rPr lang="en-US" sz="1600" b="0" i="0" u="none" strike="noStrike" dirty="0" err="1">
                <a:effectLst/>
              </a:rPr>
              <a:t>useraccounts@aavsb.org</a:t>
            </a:r>
            <a:r>
              <a:rPr lang="en-US" sz="1600" b="0" i="0" u="none" strike="noStrike" dirty="0">
                <a:effectLst/>
              </a:rPr>
              <a:t> to finalize your account. Please allow 1-3 weeks for processing.</a:t>
            </a:r>
          </a:p>
          <a:p>
            <a:pPr defTabSz="914400">
              <a:lnSpc>
                <a:spcPct val="90000"/>
              </a:lnSpc>
              <a:spcAft>
                <a:spcPts val="600"/>
              </a:spcAft>
              <a:buClr>
                <a:schemeClr val="accent1"/>
              </a:buClr>
            </a:pPr>
            <a:endParaRPr lang="en-US" sz="1600" dirty="0"/>
          </a:p>
        </p:txBody>
      </p:sp>
      <p:graphicFrame>
        <p:nvGraphicFramePr>
          <p:cNvPr id="6" name="Content Placeholder 5">
            <a:extLst>
              <a:ext uri="{FF2B5EF4-FFF2-40B4-BE49-F238E27FC236}">
                <a16:creationId xmlns:a16="http://schemas.microsoft.com/office/drawing/2014/main" id="{112D3CA7-D073-08E4-18D9-5FC69E48E224}"/>
              </a:ext>
            </a:extLst>
          </p:cNvPr>
          <p:cNvGraphicFramePr>
            <a:graphicFrameLocks noGrp="1"/>
          </p:cNvGraphicFramePr>
          <p:nvPr>
            <p:ph idx="1"/>
            <p:extLst>
              <p:ext uri="{D42A27DB-BD31-4B8C-83A1-F6EECF244321}">
                <p14:modId xmlns:p14="http://schemas.microsoft.com/office/powerpoint/2010/main" val="658906541"/>
              </p:ext>
            </p:extLst>
          </p:nvPr>
        </p:nvGraphicFramePr>
        <p:xfrm>
          <a:off x="4642342" y="1830572"/>
          <a:ext cx="6909577" cy="3196858"/>
        </p:xfrm>
        <a:graphic>
          <a:graphicData uri="http://schemas.openxmlformats.org/drawingml/2006/table">
            <a:tbl>
              <a:tblPr firstRow="1" bandRow="1">
                <a:solidFill>
                  <a:schemeClr val="bg1">
                    <a:lumMod val="95000"/>
                  </a:schemeClr>
                </a:solidFill>
              </a:tblPr>
              <a:tblGrid>
                <a:gridCol w="4344807">
                  <a:extLst>
                    <a:ext uri="{9D8B030D-6E8A-4147-A177-3AD203B41FA5}">
                      <a16:colId xmlns:a16="http://schemas.microsoft.com/office/drawing/2014/main" val="3314206163"/>
                    </a:ext>
                  </a:extLst>
                </a:gridCol>
                <a:gridCol w="2564770">
                  <a:extLst>
                    <a:ext uri="{9D8B030D-6E8A-4147-A177-3AD203B41FA5}">
                      <a16:colId xmlns:a16="http://schemas.microsoft.com/office/drawing/2014/main" val="1743766487"/>
                    </a:ext>
                  </a:extLst>
                </a:gridCol>
              </a:tblGrid>
              <a:tr h="1025150">
                <a:tc gridSpan="2">
                  <a:txBody>
                    <a:bodyPr/>
                    <a:lstStyle/>
                    <a:p>
                      <a:pPr algn="l" fontAlgn="b"/>
                      <a:r>
                        <a:rPr lang="en-US" sz="3200" b="0" cap="none" spc="0">
                          <a:solidFill>
                            <a:schemeClr val="bg1"/>
                          </a:solidFill>
                          <a:effectLst/>
                        </a:rPr>
                        <a:t>Initial Fees</a:t>
                      </a:r>
                    </a:p>
                  </a:txBody>
                  <a:tcPr marL="474255" marR="474255" marT="182114" marB="284553"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lang="en-US"/>
                    </a:p>
                  </a:txBody>
                  <a:tcPr/>
                </a:tc>
                <a:extLst>
                  <a:ext uri="{0D108BD9-81ED-4DB2-BD59-A6C34878D82A}">
                    <a16:rowId xmlns:a16="http://schemas.microsoft.com/office/drawing/2014/main" val="1034292701"/>
                  </a:ext>
                </a:extLst>
              </a:tr>
              <a:tr h="903740">
                <a:tc>
                  <a:txBody>
                    <a:bodyPr/>
                    <a:lstStyle/>
                    <a:p>
                      <a:pPr fontAlgn="t"/>
                      <a:r>
                        <a:rPr lang="en-US" sz="2400" b="1" cap="none" spc="0">
                          <a:solidFill>
                            <a:schemeClr val="tx1"/>
                          </a:solidFill>
                          <a:effectLst/>
                        </a:rPr>
                        <a:t>PAVE Application Fee</a:t>
                      </a:r>
                      <a:endParaRPr lang="en-US" sz="2400" cap="none" spc="0">
                        <a:solidFill>
                          <a:schemeClr val="tx1"/>
                        </a:solidFill>
                        <a:effectLst/>
                      </a:endParaRPr>
                    </a:p>
                  </a:txBody>
                  <a:tcPr marL="474255" marR="474255" marT="182114" marB="284553">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fontAlgn="t"/>
                      <a:r>
                        <a:rPr lang="en-US" sz="2400" cap="none" spc="0">
                          <a:solidFill>
                            <a:schemeClr val="tx1"/>
                          </a:solidFill>
                          <a:effectLst/>
                        </a:rPr>
                        <a:t>$375 USD</a:t>
                      </a:r>
                    </a:p>
                  </a:txBody>
                  <a:tcPr marL="474255" marR="474255" marT="182114" marB="284553">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370890199"/>
                  </a:ext>
                </a:extLst>
              </a:tr>
              <a:tr h="1267968">
                <a:tc>
                  <a:txBody>
                    <a:bodyPr/>
                    <a:lstStyle/>
                    <a:p>
                      <a:pPr fontAlgn="t"/>
                      <a:r>
                        <a:rPr lang="en-US" sz="2400" b="1" cap="none" spc="0">
                          <a:solidFill>
                            <a:schemeClr val="tx1"/>
                          </a:solidFill>
                          <a:effectLst/>
                        </a:rPr>
                        <a:t>Qualifying Science Examination Fee</a:t>
                      </a:r>
                      <a:endParaRPr lang="en-US" sz="2400" cap="none" spc="0">
                        <a:solidFill>
                          <a:schemeClr val="tx1"/>
                        </a:solidFill>
                        <a:effectLst/>
                      </a:endParaRPr>
                    </a:p>
                  </a:txBody>
                  <a:tcPr marL="474255" marR="474255" marT="182114" marB="284553">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fontAlgn="t"/>
                      <a:r>
                        <a:rPr lang="en-US" sz="2400" cap="none" spc="0">
                          <a:solidFill>
                            <a:schemeClr val="tx1"/>
                          </a:solidFill>
                          <a:effectLst/>
                        </a:rPr>
                        <a:t>$1500 USD</a:t>
                      </a:r>
                    </a:p>
                  </a:txBody>
                  <a:tcPr marL="474255" marR="474255" marT="182114" marB="284553">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87594215"/>
                  </a:ext>
                </a:extLst>
              </a:tr>
            </a:tbl>
          </a:graphicData>
        </a:graphic>
      </p:graphicFrame>
    </p:spTree>
    <p:extLst>
      <p:ext uri="{BB962C8B-B14F-4D97-AF65-F5344CB8AC3E}">
        <p14:creationId xmlns:p14="http://schemas.microsoft.com/office/powerpoint/2010/main" val="192327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2360-BBFA-0210-523D-CC9497566587}"/>
              </a:ext>
            </a:extLst>
          </p:cNvPr>
          <p:cNvSpPr>
            <a:spLocks noGrp="1"/>
          </p:cNvSpPr>
          <p:nvPr>
            <p:ph type="title"/>
          </p:nvPr>
        </p:nvSpPr>
        <p:spPr/>
        <p:txBody>
          <a:bodyPr>
            <a:normAutofit/>
          </a:bodyPr>
          <a:lstStyle/>
          <a:p>
            <a:r>
              <a:rPr lang="en-US" b="1" dirty="0">
                <a:latin typeface="+mn-lt"/>
                <a:cs typeface="Times New Roman" panose="02020603050405020304" pitchFamily="18" charset="0"/>
              </a:rPr>
              <a:t>START YOUR PAVE APPLICATION </a:t>
            </a:r>
          </a:p>
        </p:txBody>
      </p:sp>
      <p:sp>
        <p:nvSpPr>
          <p:cNvPr id="3" name="Content Placeholder 2">
            <a:extLst>
              <a:ext uri="{FF2B5EF4-FFF2-40B4-BE49-F238E27FC236}">
                <a16:creationId xmlns:a16="http://schemas.microsoft.com/office/drawing/2014/main" id="{6701A931-1ECA-E8B1-4F2B-D70E53B85825}"/>
              </a:ext>
            </a:extLst>
          </p:cNvPr>
          <p:cNvSpPr>
            <a:spLocks noGrp="1"/>
          </p:cNvSpPr>
          <p:nvPr>
            <p:ph idx="1"/>
          </p:nvPr>
        </p:nvSpPr>
        <p:spPr/>
        <p:txBody>
          <a:bodyPr/>
          <a:lstStyle/>
          <a:p>
            <a:r>
              <a:rPr lang="en-US" dirty="0"/>
              <a:t>https://</a:t>
            </a:r>
            <a:r>
              <a:rPr lang="en-US" dirty="0" err="1"/>
              <a:t>www.aavsb.org</a:t>
            </a:r>
            <a:r>
              <a:rPr lang="en-US" dirty="0"/>
              <a:t>/Login/?Service=6&amp;ReturnUrl=https://</a:t>
            </a:r>
            <a:r>
              <a:rPr lang="en-US" dirty="0" err="1"/>
              <a:t>www.aavsb.org</a:t>
            </a:r>
            <a:r>
              <a:rPr lang="en-US" dirty="0"/>
              <a:t>/services/</a:t>
            </a:r>
            <a:r>
              <a:rPr lang="en-US" dirty="0" err="1"/>
              <a:t>personalinfo</a:t>
            </a:r>
            <a:r>
              <a:rPr lang="en-US" dirty="0"/>
              <a:t>/6</a:t>
            </a:r>
          </a:p>
        </p:txBody>
      </p:sp>
    </p:spTree>
    <p:extLst>
      <p:ext uri="{BB962C8B-B14F-4D97-AF65-F5344CB8AC3E}">
        <p14:creationId xmlns:p14="http://schemas.microsoft.com/office/powerpoint/2010/main" val="374635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ink desk with doctor items">
            <a:extLst>
              <a:ext uri="{FF2B5EF4-FFF2-40B4-BE49-F238E27FC236}">
                <a16:creationId xmlns:a16="http://schemas.microsoft.com/office/drawing/2014/main" id="{FC2EA22A-635D-D5B7-4F9B-31484C11BF0C}"/>
              </a:ext>
            </a:extLst>
          </p:cNvPr>
          <p:cNvPicPr>
            <a:picLocks noChangeAspect="1"/>
          </p:cNvPicPr>
          <p:nvPr/>
        </p:nvPicPr>
        <p:blipFill rotWithShape="1">
          <a:blip r:embed="rId2">
            <a:duotone>
              <a:schemeClr val="bg2">
                <a:shade val="45000"/>
                <a:satMod val="135000"/>
              </a:schemeClr>
              <a:prstClr val="white"/>
            </a:duotone>
            <a:alphaModFix amt="20000"/>
          </a:blip>
          <a:srcRect t="15730"/>
          <a:stretch/>
        </p:blipFill>
        <p:spPr>
          <a:xfrm>
            <a:off x="20" y="10"/>
            <a:ext cx="12191980" cy="6857989"/>
          </a:xfrm>
          <a:prstGeom prst="rect">
            <a:avLst/>
          </a:prstGeom>
        </p:spPr>
      </p:pic>
      <p:sp>
        <p:nvSpPr>
          <p:cNvPr id="2" name="Title 1">
            <a:extLst>
              <a:ext uri="{FF2B5EF4-FFF2-40B4-BE49-F238E27FC236}">
                <a16:creationId xmlns:a16="http://schemas.microsoft.com/office/drawing/2014/main" id="{D995B772-E34B-BFB2-A880-4216B05B4825}"/>
              </a:ext>
            </a:extLst>
          </p:cNvPr>
          <p:cNvSpPr>
            <a:spLocks noGrp="1"/>
          </p:cNvSpPr>
          <p:nvPr>
            <p:ph type="title"/>
          </p:nvPr>
        </p:nvSpPr>
        <p:spPr>
          <a:xfrm>
            <a:off x="1024128" y="585216"/>
            <a:ext cx="9720072" cy="1499616"/>
          </a:xfrm>
        </p:spPr>
        <p:txBody>
          <a:bodyPr>
            <a:normAutofit/>
          </a:bodyPr>
          <a:lstStyle/>
          <a:p>
            <a:r>
              <a:rPr lang="en-US" sz="3500" b="1" i="0" u="none" strike="noStrike" dirty="0">
                <a:effectLst/>
              </a:rPr>
              <a:t>1</a:t>
            </a:r>
            <a:r>
              <a:rPr lang="en-US" sz="3500" b="0" i="0" u="none" strike="noStrike" dirty="0">
                <a:effectLst/>
              </a:rPr>
              <a:t> Task: </a:t>
            </a:r>
            <a:r>
              <a:rPr lang="en-US" sz="3500" b="1" i="0" u="none" strike="noStrike" dirty="0">
                <a:effectLst/>
              </a:rPr>
              <a:t>Download the candidate handbook</a:t>
            </a:r>
            <a:br>
              <a:rPr lang="en-US" sz="3500" b="0" i="0" u="none" strike="noStrike" dirty="0">
                <a:effectLst/>
              </a:rPr>
            </a:br>
            <a:endParaRPr lang="en-US" sz="3500" dirty="0"/>
          </a:p>
        </p:txBody>
      </p:sp>
      <p:cxnSp>
        <p:nvCxnSpPr>
          <p:cNvPr id="9" name="Straight Connector 8">
            <a:extLst>
              <a:ext uri="{FF2B5EF4-FFF2-40B4-BE49-F238E27FC236}">
                <a16:creationId xmlns:a16="http://schemas.microsoft.com/office/drawing/2014/main" id="{964428CE-80F8-4340-B8AF-0A22E2C85D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00D237-A651-121C-40FA-CDD855C75C49}"/>
              </a:ext>
            </a:extLst>
          </p:cNvPr>
          <p:cNvSpPr>
            <a:spLocks noGrp="1"/>
          </p:cNvSpPr>
          <p:nvPr>
            <p:ph idx="1"/>
          </p:nvPr>
        </p:nvSpPr>
        <p:spPr>
          <a:xfrm>
            <a:off x="1024128" y="2286000"/>
            <a:ext cx="9720073" cy="4023360"/>
          </a:xfrm>
        </p:spPr>
        <p:txBody>
          <a:bodyPr>
            <a:normAutofit/>
          </a:bodyPr>
          <a:lstStyle/>
          <a:p>
            <a:pPr>
              <a:buFont typeface="Arial" panose="020B0604020202020204" pitchFamily="34" charset="0"/>
              <a:buChar char="•"/>
            </a:pPr>
            <a:r>
              <a:rPr lang="en-US" b="0" i="0" u="none" strike="noStrike" dirty="0">
                <a:effectLst/>
              </a:rPr>
              <a:t>The QSE was designed and developed exclusively for the PAVE Program and is required for all PAVE candidates.</a:t>
            </a:r>
          </a:p>
          <a:p>
            <a:pPr>
              <a:buFont typeface="Arial" panose="020B0604020202020204" pitchFamily="34" charset="0"/>
              <a:buChar char="•"/>
            </a:pPr>
            <a:r>
              <a:rPr lang="en-US" b="0" i="0" u="none" strike="noStrike" dirty="0">
                <a:effectLst/>
              </a:rPr>
              <a:t>It covers basic science or pre-clinical subjects taught in the first three years of the curriculum of accredited veterinary schools.</a:t>
            </a:r>
          </a:p>
          <a:p>
            <a:pPr>
              <a:buFont typeface="Arial" panose="020B0604020202020204" pitchFamily="34" charset="0"/>
              <a:buChar char="•"/>
            </a:pPr>
            <a:r>
              <a:rPr lang="en-US" b="0" i="0" u="none" strike="noStrike" dirty="0">
                <a:effectLst/>
              </a:rPr>
              <a:t>The QSE is offered three times per year in January, May and September. The AAVSB utilizes PSI for examination development and administration services.</a:t>
            </a:r>
          </a:p>
          <a:p>
            <a:pPr>
              <a:buFont typeface="Arial" panose="020B0604020202020204" pitchFamily="34" charset="0"/>
              <a:buChar char="•"/>
            </a:pPr>
            <a:r>
              <a:rPr lang="en-US" b="0" i="0" u="none" strike="noStrike" dirty="0">
                <a:effectLst/>
              </a:rPr>
              <a:t>The QSE consists of 200 multiple-choice operational questions and 25 multiple-choice pilot questions derived from the test specifications. The QSE is delivered in a 220-minute, one single block session.</a:t>
            </a:r>
          </a:p>
          <a:p>
            <a:endParaRPr lang="en-US" dirty="0"/>
          </a:p>
        </p:txBody>
      </p:sp>
    </p:spTree>
    <p:extLst>
      <p:ext uri="{BB962C8B-B14F-4D97-AF65-F5344CB8AC3E}">
        <p14:creationId xmlns:p14="http://schemas.microsoft.com/office/powerpoint/2010/main" val="302147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B60C-B043-D284-BE28-2F04367FED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F3845B-066A-0640-3E06-D78073A475A0}"/>
              </a:ext>
            </a:extLst>
          </p:cNvPr>
          <p:cNvSpPr>
            <a:spLocks noGrp="1"/>
          </p:cNvSpPr>
          <p:nvPr>
            <p:ph idx="1"/>
          </p:nvPr>
        </p:nvSpPr>
        <p:spPr/>
        <p:txBody>
          <a:bodyPr>
            <a:normAutofit/>
          </a:bodyPr>
          <a:lstStyle/>
          <a:p>
            <a:r>
              <a:rPr lang="en-US" dirty="0">
                <a:effectLst/>
              </a:rPr>
              <a:t>This candidate handbook is designed to be the main source of information for those applying to take the Program for the Assessment of Veterinary Education Equivalence (PAVE)’s Qualifying Science Examination (QSE). The handbook contains the essential information regarding eligibility requirements, application procedures and fees, appointment scheduling, examination content, and other important information and guidelines related to the examination. </a:t>
            </a:r>
          </a:p>
          <a:p>
            <a:r>
              <a:rPr lang="en-US" dirty="0">
                <a:effectLst/>
              </a:rPr>
              <a:t>The AAVSB recommends that candidates carefully read and understand all of the topics covered in this handbook. Candidates may also consult the AAVSB website (</a:t>
            </a:r>
            <a:r>
              <a:rPr lang="en-US" dirty="0" err="1">
                <a:solidFill>
                  <a:srgbClr val="0000FF"/>
                </a:solidFill>
                <a:effectLst/>
              </a:rPr>
              <a:t>www.aavsb.org</a:t>
            </a:r>
            <a:r>
              <a:rPr lang="en-US" dirty="0">
                <a:effectLst/>
              </a:rPr>
              <a:t>) for additional information about the QSE. </a:t>
            </a:r>
          </a:p>
          <a:p>
            <a:pPr marL="0" indent="0">
              <a:buNone/>
            </a:pPr>
            <a:endParaRPr lang="en-US" dirty="0"/>
          </a:p>
        </p:txBody>
      </p:sp>
    </p:spTree>
    <p:extLst>
      <p:ext uri="{BB962C8B-B14F-4D97-AF65-F5344CB8AC3E}">
        <p14:creationId xmlns:p14="http://schemas.microsoft.com/office/powerpoint/2010/main" val="178497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4727-A2BA-AB7C-7BF4-FABDE36DBD90}"/>
              </a:ext>
            </a:extLst>
          </p:cNvPr>
          <p:cNvSpPr>
            <a:spLocks noGrp="1"/>
          </p:cNvSpPr>
          <p:nvPr>
            <p:ph type="title"/>
          </p:nvPr>
        </p:nvSpPr>
        <p:spPr/>
        <p:txBody>
          <a:bodyPr>
            <a:normAutofit/>
          </a:bodyPr>
          <a:lstStyle/>
          <a:p>
            <a:r>
              <a:rPr lang="en-US" b="1" dirty="0">
                <a:effectLst/>
              </a:rPr>
              <a:t>About the AAVSB </a:t>
            </a:r>
            <a:br>
              <a:rPr lang="en-US" dirty="0">
                <a:effectLst/>
              </a:rPr>
            </a:br>
            <a:endParaRPr lang="en-US" dirty="0"/>
          </a:p>
        </p:txBody>
      </p:sp>
      <p:sp>
        <p:nvSpPr>
          <p:cNvPr id="3" name="Content Placeholder 2">
            <a:extLst>
              <a:ext uri="{FF2B5EF4-FFF2-40B4-BE49-F238E27FC236}">
                <a16:creationId xmlns:a16="http://schemas.microsoft.com/office/drawing/2014/main" id="{555A9AF0-7A54-09A2-6C2D-817448788B79}"/>
              </a:ext>
            </a:extLst>
          </p:cNvPr>
          <p:cNvSpPr>
            <a:spLocks noGrp="1"/>
          </p:cNvSpPr>
          <p:nvPr>
            <p:ph idx="1"/>
          </p:nvPr>
        </p:nvSpPr>
        <p:spPr/>
        <p:txBody>
          <a:bodyPr/>
          <a:lstStyle/>
          <a:p>
            <a:r>
              <a:rPr lang="en-US" dirty="0">
                <a:effectLst/>
              </a:rPr>
              <a:t>The American Association of Veterinary State Boards (AAVSB) is a 501(c)(3), not-for-profit corporation dedicated to its overall objective and mission which is to provide quality resources for veterinary regulatory agencies, professionals, and allied groups in the interest of public protection. </a:t>
            </a:r>
          </a:p>
          <a:p>
            <a:r>
              <a:rPr lang="en-US" dirty="0">
                <a:effectLst/>
              </a:rPr>
              <a:t>PAVE is one of the AAVSB’s major programs. The AAVSB owns the Qualifying Science Examination and oversees its administration and development. </a:t>
            </a:r>
          </a:p>
          <a:p>
            <a:endParaRPr lang="en-US" dirty="0"/>
          </a:p>
        </p:txBody>
      </p:sp>
    </p:spTree>
    <p:extLst>
      <p:ext uri="{BB962C8B-B14F-4D97-AF65-F5344CB8AC3E}">
        <p14:creationId xmlns:p14="http://schemas.microsoft.com/office/powerpoint/2010/main" val="952946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FAD4-8F66-14BB-01A3-71F41A354E12}"/>
              </a:ext>
            </a:extLst>
          </p:cNvPr>
          <p:cNvSpPr>
            <a:spLocks noGrp="1"/>
          </p:cNvSpPr>
          <p:nvPr>
            <p:ph type="title"/>
          </p:nvPr>
        </p:nvSpPr>
        <p:spPr/>
        <p:txBody>
          <a:bodyPr>
            <a:normAutofit/>
          </a:bodyPr>
          <a:lstStyle/>
          <a:p>
            <a:r>
              <a:rPr lang="en-US" b="1" dirty="0">
                <a:effectLst/>
              </a:rPr>
              <a:t>About the QSE </a:t>
            </a:r>
            <a:br>
              <a:rPr lang="en-US" dirty="0">
                <a:effectLst/>
              </a:rPr>
            </a:br>
            <a:endParaRPr lang="en-US" dirty="0"/>
          </a:p>
        </p:txBody>
      </p:sp>
      <p:sp>
        <p:nvSpPr>
          <p:cNvPr id="3" name="Content Placeholder 2">
            <a:extLst>
              <a:ext uri="{FF2B5EF4-FFF2-40B4-BE49-F238E27FC236}">
                <a16:creationId xmlns:a16="http://schemas.microsoft.com/office/drawing/2014/main" id="{AAF3BE2C-C223-770E-A0CE-E3C2FC2AE36C}"/>
              </a:ext>
            </a:extLst>
          </p:cNvPr>
          <p:cNvSpPr>
            <a:spLocks noGrp="1"/>
          </p:cNvSpPr>
          <p:nvPr>
            <p:ph idx="1"/>
          </p:nvPr>
        </p:nvSpPr>
        <p:spPr/>
        <p:txBody>
          <a:bodyPr>
            <a:normAutofit fontScale="85000" lnSpcReduction="20000"/>
          </a:bodyPr>
          <a:lstStyle/>
          <a:p>
            <a:r>
              <a:rPr lang="en-US" dirty="0">
                <a:effectLst/>
              </a:rPr>
              <a:t>The QSE is designed and used to evaluate the education equivalence of foreign veterinary graduates (graduates of non-accredited veterinary programs outside the U.S. and Canada) on behalf of participating Member Boards of the AAVSB. The examination is constantly updated, reviewed and reevaluated by highly qualified subject matter experts. With the AAVSB’s commitment to examination development, the QSE remains a valid tool, useful in the evaluation of candidates for education equivalence of foreign veterinary graduates. The QSE is one required step of the PAVE program. </a:t>
            </a:r>
          </a:p>
          <a:p>
            <a:r>
              <a:rPr lang="en-US" dirty="0">
                <a:effectLst/>
              </a:rPr>
              <a:t>The QSE has four main objectives: </a:t>
            </a:r>
          </a:p>
          <a:p>
            <a:r>
              <a:rPr lang="en-US" dirty="0">
                <a:effectLst/>
              </a:rPr>
              <a:t>• Provide a comprehensive examination in basic veterinary medical sciences for use by the PAVE program. </a:t>
            </a:r>
          </a:p>
          <a:p>
            <a:r>
              <a:rPr lang="en-US" dirty="0">
                <a:effectLst/>
              </a:rPr>
              <a:t>• Evaluate the education equivalence of veterinarians who are graduates of veterinary schools not accredited by the Council on Education of the American Veterinary Medical Association (AVMA). </a:t>
            </a:r>
          </a:p>
          <a:p>
            <a:r>
              <a:rPr lang="en-US" dirty="0">
                <a:effectLst/>
              </a:rPr>
              <a:t>• Provide a common standard for the evaluation of candidates that is comparable across jurisdictions. </a:t>
            </a:r>
          </a:p>
          <a:p>
            <a:endParaRPr lang="en-US" dirty="0"/>
          </a:p>
        </p:txBody>
      </p:sp>
    </p:spTree>
    <p:extLst>
      <p:ext uri="{BB962C8B-B14F-4D97-AF65-F5344CB8AC3E}">
        <p14:creationId xmlns:p14="http://schemas.microsoft.com/office/powerpoint/2010/main" val="3600183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5D80-7E16-C8B9-2E2B-175D8EEA76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D7EC8F-20FC-562F-1C84-E7F2019FA02D}"/>
              </a:ext>
            </a:extLst>
          </p:cNvPr>
          <p:cNvSpPr>
            <a:spLocks noGrp="1"/>
          </p:cNvSpPr>
          <p:nvPr>
            <p:ph idx="1"/>
          </p:nvPr>
        </p:nvSpPr>
        <p:spPr/>
        <p:txBody>
          <a:bodyPr>
            <a:normAutofit/>
          </a:bodyPr>
          <a:lstStyle/>
          <a:p>
            <a:r>
              <a:rPr lang="en-US" b="1" dirty="0">
                <a:effectLst/>
              </a:rPr>
              <a:t>Content </a:t>
            </a:r>
            <a:endParaRPr lang="en-US" dirty="0">
              <a:effectLst/>
            </a:endParaRPr>
          </a:p>
          <a:p>
            <a:r>
              <a:rPr lang="en-US" dirty="0">
                <a:effectLst/>
              </a:rPr>
              <a:t>are not marked any differently from the operational questions; candidates will not be able to distinguish The QSE consists of 200 multiple-choice operational questions and 25 multiple-choice pilot questions derived from the test specifications. The QSE is delivered in a 220-minute, one single block session. The candidate’s score on the QSE is based on the candidate’s responses to 200 operational questions; the remaining 25 pilot questions embedded in the exam will not count towards the candidate’s score. The pilot questions will be used in constructing future examinations. In the examination, the pilot questions a pilot question from an operational question. </a:t>
            </a:r>
          </a:p>
          <a:p>
            <a:r>
              <a:rPr lang="en-US" dirty="0">
                <a:effectLst/>
              </a:rPr>
              <a:t>The QSE examination covers: </a:t>
            </a:r>
          </a:p>
          <a:p>
            <a:endParaRPr lang="en-US" dirty="0"/>
          </a:p>
        </p:txBody>
      </p:sp>
    </p:spTree>
    <p:extLst>
      <p:ext uri="{BB962C8B-B14F-4D97-AF65-F5344CB8AC3E}">
        <p14:creationId xmlns:p14="http://schemas.microsoft.com/office/powerpoint/2010/main" val="98649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9B19-EC64-851C-1645-8ACBE92CEA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2B261C-26EB-871C-7F50-501853A16D1D}"/>
              </a:ext>
            </a:extLst>
          </p:cNvPr>
          <p:cNvSpPr>
            <a:spLocks noGrp="1"/>
          </p:cNvSpPr>
          <p:nvPr>
            <p:ph idx="1"/>
          </p:nvPr>
        </p:nvSpPr>
        <p:spPr/>
        <p:txBody>
          <a:bodyPr/>
          <a:lstStyle/>
          <a:p>
            <a:r>
              <a:rPr lang="en-US" dirty="0">
                <a:effectLst/>
              </a:rPr>
              <a:t>The QSE domains of practice are the major areas of basic science or pre-clinical subjects taught in the first three years of the curriculum of accredited veterinary schools. The QSE practice domains and content areas were developed and reviewed by veterinarians through a validation survey process by the AAVSB and PSI in February 2020 </a:t>
            </a:r>
          </a:p>
          <a:p>
            <a:endParaRPr lang="en-US" dirty="0"/>
          </a:p>
        </p:txBody>
      </p:sp>
    </p:spTree>
    <p:extLst>
      <p:ext uri="{BB962C8B-B14F-4D97-AF65-F5344CB8AC3E}">
        <p14:creationId xmlns:p14="http://schemas.microsoft.com/office/powerpoint/2010/main" val="413613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33D0-4BED-87A2-E84D-E19FF281C2AA}"/>
              </a:ext>
            </a:extLst>
          </p:cNvPr>
          <p:cNvSpPr>
            <a:spLocks noGrp="1"/>
          </p:cNvSpPr>
          <p:nvPr>
            <p:ph type="title"/>
          </p:nvPr>
        </p:nvSpPr>
        <p:spPr/>
        <p:txBody>
          <a:bodyPr>
            <a:normAutofit/>
          </a:bodyPr>
          <a:lstStyle/>
          <a:p>
            <a:r>
              <a:rPr lang="en-US" b="1" dirty="0">
                <a:effectLst/>
              </a:rPr>
              <a:t>Administration </a:t>
            </a:r>
            <a:br>
              <a:rPr lang="en-US" dirty="0">
                <a:effectLst/>
              </a:rPr>
            </a:br>
            <a:endParaRPr lang="en-US" dirty="0"/>
          </a:p>
        </p:txBody>
      </p:sp>
      <p:sp>
        <p:nvSpPr>
          <p:cNvPr id="3" name="Content Placeholder 2">
            <a:extLst>
              <a:ext uri="{FF2B5EF4-FFF2-40B4-BE49-F238E27FC236}">
                <a16:creationId xmlns:a16="http://schemas.microsoft.com/office/drawing/2014/main" id="{B4F4498F-B706-DDF4-B642-C1FFBCDC29AC}"/>
              </a:ext>
            </a:extLst>
          </p:cNvPr>
          <p:cNvSpPr>
            <a:spLocks noGrp="1"/>
          </p:cNvSpPr>
          <p:nvPr>
            <p:ph idx="1"/>
          </p:nvPr>
        </p:nvSpPr>
        <p:spPr/>
        <p:txBody>
          <a:bodyPr/>
          <a:lstStyle/>
          <a:p>
            <a:r>
              <a:rPr lang="en-US" dirty="0">
                <a:effectLst/>
              </a:rPr>
              <a:t>The web based QSE is administered through PSI throughout the U.S and internationally. Please see </a:t>
            </a:r>
            <a:r>
              <a:rPr lang="en-US" dirty="0" err="1">
                <a:solidFill>
                  <a:srgbClr val="0000FF"/>
                </a:solidFill>
                <a:effectLst/>
              </a:rPr>
              <a:t>www.aavsb.org</a:t>
            </a:r>
            <a:r>
              <a:rPr lang="en-US" dirty="0">
                <a:solidFill>
                  <a:srgbClr val="0000FF"/>
                </a:solidFill>
                <a:effectLst/>
              </a:rPr>
              <a:t> </a:t>
            </a:r>
            <a:r>
              <a:rPr lang="en-US" dirty="0">
                <a:effectLst/>
              </a:rPr>
              <a:t>for current information about testing dates and application deadlines. </a:t>
            </a:r>
          </a:p>
          <a:p>
            <a:endParaRPr lang="en-US" dirty="0"/>
          </a:p>
        </p:txBody>
      </p:sp>
    </p:spTree>
    <p:extLst>
      <p:ext uri="{BB962C8B-B14F-4D97-AF65-F5344CB8AC3E}">
        <p14:creationId xmlns:p14="http://schemas.microsoft.com/office/powerpoint/2010/main" val="625927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9B69-5F35-03FD-FA16-B1F9423A0FD8}"/>
              </a:ext>
            </a:extLst>
          </p:cNvPr>
          <p:cNvSpPr>
            <a:spLocks noGrp="1"/>
          </p:cNvSpPr>
          <p:nvPr>
            <p:ph type="title"/>
          </p:nvPr>
        </p:nvSpPr>
        <p:spPr/>
        <p:txBody>
          <a:bodyPr>
            <a:normAutofit fontScale="90000"/>
          </a:bodyPr>
          <a:lstStyle/>
          <a:p>
            <a:r>
              <a:rPr lang="en-US" b="1" dirty="0">
                <a:effectLst/>
              </a:rPr>
              <a:t>Exam Application, Eligibility and Scheduling </a:t>
            </a:r>
            <a:br>
              <a:rPr lang="en-US" dirty="0">
                <a:effectLst/>
              </a:rPr>
            </a:br>
            <a:endParaRPr lang="en-US" dirty="0"/>
          </a:p>
        </p:txBody>
      </p:sp>
      <p:sp>
        <p:nvSpPr>
          <p:cNvPr id="3" name="Content Placeholder 2">
            <a:extLst>
              <a:ext uri="{FF2B5EF4-FFF2-40B4-BE49-F238E27FC236}">
                <a16:creationId xmlns:a16="http://schemas.microsoft.com/office/drawing/2014/main" id="{AC75BBF4-4233-907B-FAAC-4F0B58842DB8}"/>
              </a:ext>
            </a:extLst>
          </p:cNvPr>
          <p:cNvSpPr>
            <a:spLocks noGrp="1"/>
          </p:cNvSpPr>
          <p:nvPr>
            <p:ph idx="1"/>
          </p:nvPr>
        </p:nvSpPr>
        <p:spPr/>
        <p:txBody>
          <a:bodyPr>
            <a:normAutofit fontScale="77500" lnSpcReduction="20000"/>
          </a:bodyPr>
          <a:lstStyle/>
          <a:p>
            <a:r>
              <a:rPr lang="en-US" b="1" dirty="0">
                <a:effectLst/>
              </a:rPr>
              <a:t>The AAVSB does not license veterinarians. </a:t>
            </a:r>
            <a:endParaRPr lang="en-US" dirty="0">
              <a:effectLst/>
            </a:endParaRPr>
          </a:p>
          <a:p>
            <a:r>
              <a:rPr lang="en-US" b="1" dirty="0">
                <a:effectLst/>
              </a:rPr>
              <a:t>The information provided is for the examination process only as Step 3 in the PAVE Program. To apply for a credential, contact the state or provincial agency in the jurisdiction where you are planning to work. </a:t>
            </a:r>
            <a:endParaRPr lang="en-US" dirty="0">
              <a:effectLst/>
            </a:endParaRPr>
          </a:p>
          <a:p>
            <a:r>
              <a:rPr lang="en-US" dirty="0">
                <a:effectLst/>
              </a:rPr>
              <a:t>To apply for the PAVE Program and to take the QSE, candidates must apply and pay for the exam through the PAVE online application and candidates must submit hard copy documentation for eligibility to take the exam. </a:t>
            </a:r>
          </a:p>
          <a:p>
            <a:r>
              <a:rPr lang="en-US" dirty="0">
                <a:effectLst/>
              </a:rPr>
              <a:t>Eligibility: PAVE candidates applying to the PAVE Program and seeking to take the QSE must be eligible to take the exam. The requirements for eligibility are PAVE candidates who have successfully completed at least 50% of their veterinary curriculum, submitted all required credential documents and completed the English Proficiency requirement. More details are on the AAVSB website, </a:t>
            </a:r>
            <a:r>
              <a:rPr lang="en-US" dirty="0" err="1">
                <a:effectLst/>
              </a:rPr>
              <a:t>www.aavsb.org</a:t>
            </a:r>
            <a:r>
              <a:rPr lang="en-US" dirty="0">
                <a:effectLst/>
              </a:rPr>
              <a:t>. </a:t>
            </a:r>
          </a:p>
          <a:p>
            <a:r>
              <a:rPr lang="en-US" dirty="0">
                <a:effectLst/>
              </a:rPr>
              <a:t>Applying: QSE Candidates pay for the QSE exam when the online PAVE application is submitted. </a:t>
            </a:r>
          </a:p>
          <a:p>
            <a:r>
              <a:rPr lang="en-US" dirty="0">
                <a:effectLst/>
              </a:rPr>
              <a:t>Exam Appointment and Location: After the application and eligibility have been processed, candidates will be sent an Eligibility letter via email by PSI explaining where and when to report to take the QSE. </a:t>
            </a:r>
          </a:p>
          <a:p>
            <a:r>
              <a:rPr lang="en-US" dirty="0">
                <a:effectLst/>
              </a:rPr>
              <a:t>It is best to keep all exam information received from the AAVSB and PSI in one place and accessible. These organizations will be involved at different times in the exam application process. </a:t>
            </a:r>
          </a:p>
          <a:p>
            <a:endParaRPr lang="en-US" b="1" dirty="0"/>
          </a:p>
        </p:txBody>
      </p:sp>
    </p:spTree>
    <p:extLst>
      <p:ext uri="{BB962C8B-B14F-4D97-AF65-F5344CB8AC3E}">
        <p14:creationId xmlns:p14="http://schemas.microsoft.com/office/powerpoint/2010/main" val="160504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E194-8456-9EC1-D04A-16E6CCE062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07AD6F-FA2B-1624-DFD1-4F1CB2443B7B}"/>
              </a:ext>
            </a:extLst>
          </p:cNvPr>
          <p:cNvSpPr>
            <a:spLocks noGrp="1"/>
          </p:cNvSpPr>
          <p:nvPr>
            <p:ph idx="1"/>
          </p:nvPr>
        </p:nvSpPr>
        <p:spPr/>
        <p:txBody>
          <a:bodyPr>
            <a:normAutofit fontScale="85000" lnSpcReduction="20000"/>
          </a:bodyPr>
          <a:lstStyle/>
          <a:p>
            <a:pPr marL="0" indent="0">
              <a:buNone/>
            </a:pPr>
            <a:endParaRPr lang="en-US" dirty="0">
              <a:effectLst/>
              <a:latin typeface="Helvetica" pitchFamily="2" charset="0"/>
            </a:endParaRPr>
          </a:p>
          <a:p>
            <a:r>
              <a:rPr lang="en-US" dirty="0">
                <a:effectLst/>
                <a:latin typeface="Helvetica" pitchFamily="2" charset="0"/>
              </a:rPr>
              <a:t>English Language Proficiency </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Professional Examination History </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Employment History </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 License History </a:t>
            </a:r>
          </a:p>
          <a:p>
            <a:r>
              <a:rPr lang="en-US" b="1" dirty="0">
                <a:effectLst/>
                <a:latin typeface="Helvetica" pitchFamily="2" charset="0"/>
              </a:rPr>
              <a:t>Enrollment </a:t>
            </a:r>
            <a:endParaRPr lang="en-US" dirty="0">
              <a:effectLst/>
              <a:latin typeface="Helvetica" pitchFamily="2" charset="0"/>
            </a:endParaRPr>
          </a:p>
          <a:p>
            <a:r>
              <a:rPr lang="en-US" dirty="0">
                <a:effectLst/>
                <a:latin typeface="Helvetica" pitchFamily="2" charset="0"/>
              </a:rPr>
              <a:t>Photocopies and faxed applications will not be processed. Applications are accepted only online via the AAVSB website. All applications must be complete and include full payment of the initial fee before they are processed. Visa, Mastercard, Discover and American Express or any other approved payment are accepted. </a:t>
            </a:r>
          </a:p>
          <a:p>
            <a:endParaRPr lang="en-US" dirty="0"/>
          </a:p>
        </p:txBody>
      </p:sp>
    </p:spTree>
    <p:extLst>
      <p:ext uri="{BB962C8B-B14F-4D97-AF65-F5344CB8AC3E}">
        <p14:creationId xmlns:p14="http://schemas.microsoft.com/office/powerpoint/2010/main" val="390132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F477-C02C-D443-FA28-1B70A4BDAC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1A15B6-5F7F-1D00-2889-1D7B1AE70C09}"/>
              </a:ext>
            </a:extLst>
          </p:cNvPr>
          <p:cNvSpPr>
            <a:spLocks noGrp="1"/>
          </p:cNvSpPr>
          <p:nvPr>
            <p:ph idx="1"/>
          </p:nvPr>
        </p:nvSpPr>
        <p:spPr/>
        <p:txBody>
          <a:bodyPr/>
          <a:lstStyle/>
          <a:p>
            <a:r>
              <a:rPr lang="en-US" dirty="0">
                <a:effectLst/>
              </a:rPr>
              <a:t>Keep in mind for each exam administration, there are deadlines for submitting an online PAVE application and documentation. These deadlines are approximately 75 days prior to the examination date. For current application and examination dates please refer to chart here </a:t>
            </a:r>
            <a:r>
              <a:rPr lang="en-US" dirty="0">
                <a:solidFill>
                  <a:srgbClr val="0000FF"/>
                </a:solidFill>
                <a:effectLst/>
              </a:rPr>
              <a:t>https://</a:t>
            </a:r>
            <a:r>
              <a:rPr lang="en-US" dirty="0" err="1">
                <a:solidFill>
                  <a:srgbClr val="0000FF"/>
                </a:solidFill>
                <a:effectLst/>
              </a:rPr>
              <a:t>www.aavsb.org</a:t>
            </a:r>
            <a:r>
              <a:rPr lang="en-US" dirty="0">
                <a:solidFill>
                  <a:srgbClr val="0000FF"/>
                </a:solidFill>
                <a:effectLst/>
              </a:rPr>
              <a:t>/licensure-assistance/international-pathway/complete-your-pave-application/</a:t>
            </a:r>
            <a:r>
              <a:rPr lang="en-US" dirty="0">
                <a:effectLst/>
              </a:rPr>
              <a:t>. </a:t>
            </a:r>
          </a:p>
          <a:p>
            <a:endParaRPr lang="en-US" dirty="0"/>
          </a:p>
        </p:txBody>
      </p:sp>
    </p:spTree>
    <p:extLst>
      <p:ext uri="{BB962C8B-B14F-4D97-AF65-F5344CB8AC3E}">
        <p14:creationId xmlns:p14="http://schemas.microsoft.com/office/powerpoint/2010/main" val="2464609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C911-04F7-5FD2-85F6-42C6FA9801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79827D-3D4A-B364-A05C-14E13C5A4536}"/>
              </a:ext>
            </a:extLst>
          </p:cNvPr>
          <p:cNvSpPr>
            <a:spLocks noGrp="1"/>
          </p:cNvSpPr>
          <p:nvPr>
            <p:ph idx="1"/>
          </p:nvPr>
        </p:nvSpPr>
        <p:spPr/>
        <p:txBody>
          <a:bodyPr>
            <a:normAutofit lnSpcReduction="10000"/>
          </a:bodyPr>
          <a:lstStyle/>
          <a:p>
            <a:r>
              <a:rPr lang="en-US" dirty="0">
                <a:effectLst/>
              </a:rPr>
              <a:t>Eligibility to take the QSE will be confirmed after submission of the online PAVE application to the AAVSB and before an Eligibility letter is sent via email. The eligibility review will be conducted by the AAVSB. Please visit the AAVSB website at </a:t>
            </a:r>
            <a:r>
              <a:rPr lang="en-US" dirty="0" err="1">
                <a:solidFill>
                  <a:srgbClr val="0000FF"/>
                </a:solidFill>
                <a:effectLst/>
              </a:rPr>
              <a:t>www.aavsb.org</a:t>
            </a:r>
            <a:r>
              <a:rPr lang="en-US" dirty="0">
                <a:solidFill>
                  <a:srgbClr val="0000FF"/>
                </a:solidFill>
                <a:effectLst/>
              </a:rPr>
              <a:t> </a:t>
            </a:r>
            <a:r>
              <a:rPr lang="en-US" dirty="0">
                <a:effectLst/>
              </a:rPr>
              <a:t>for the most up-to-date information on where to send documentation. </a:t>
            </a:r>
          </a:p>
          <a:p>
            <a:r>
              <a:rPr lang="en-US" dirty="0">
                <a:effectLst/>
              </a:rPr>
              <a:t>The AAVSB and PAVE defines an “international veterinary graduate” as a veterinarian whose degree was conferred by a recognized school of veterinary medicine outside of the United States and Canada. A “recognized” school is one that is recognized by the government of its country and renders its graduates eligible to practice in that country, OR, one that is recognized by the World Health Organization (WHO). U.S. citizens who have completed their veterinary education outside the U.S. in non AVMA-accredited schools are considered “international veterinary graduates,” while foreign nationals who have graduated from accredited schools in the U.S. or Canada are not. </a:t>
            </a:r>
          </a:p>
          <a:p>
            <a:endParaRPr lang="en-US" dirty="0"/>
          </a:p>
        </p:txBody>
      </p:sp>
    </p:spTree>
    <p:extLst>
      <p:ext uri="{BB962C8B-B14F-4D97-AF65-F5344CB8AC3E}">
        <p14:creationId xmlns:p14="http://schemas.microsoft.com/office/powerpoint/2010/main" val="2735001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DBAD-524E-0C34-F47D-EA565770ED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72C775-AF24-A5C6-1CC1-338561B60BF8}"/>
              </a:ext>
            </a:extLst>
          </p:cNvPr>
          <p:cNvSpPr>
            <a:spLocks noGrp="1"/>
          </p:cNvSpPr>
          <p:nvPr>
            <p:ph idx="1"/>
          </p:nvPr>
        </p:nvSpPr>
        <p:spPr/>
        <p:txBody>
          <a:bodyPr/>
          <a:lstStyle/>
          <a:p>
            <a:r>
              <a:rPr lang="en-US" b="1" dirty="0">
                <a:effectLst/>
                <a:latin typeface="Arial" panose="020B0604020202020204" pitchFamily="34" charset="0"/>
              </a:rPr>
              <a:t>Applying to take the QSE </a:t>
            </a:r>
            <a:endParaRPr lang="en-US" dirty="0">
              <a:effectLst/>
              <a:latin typeface="Arial" panose="020B0604020202020204" pitchFamily="34" charset="0"/>
            </a:endParaRPr>
          </a:p>
          <a:p>
            <a:r>
              <a:rPr lang="en-US" dirty="0">
                <a:effectLst/>
                <a:latin typeface="Calibri" panose="020F0502020204030204" pitchFamily="34" charset="0"/>
              </a:rPr>
              <a:t>Visit </a:t>
            </a:r>
            <a:r>
              <a:rPr lang="en-US" dirty="0" err="1">
                <a:effectLst/>
                <a:latin typeface="Calibri" panose="020F0502020204030204" pitchFamily="34" charset="0"/>
              </a:rPr>
              <a:t>www.aavsb.org</a:t>
            </a:r>
            <a:r>
              <a:rPr lang="en-US" dirty="0">
                <a:effectLst/>
                <a:latin typeface="Calibri" panose="020F0502020204030204" pitchFamily="34" charset="0"/>
              </a:rPr>
              <a:t> and click the link provided during the application window to apply for PAVE and the QSE. When completing the online PAVE application, the candidate’s name should be entered exactly as it appears on the ID to be used at the testing center (see ID information in the box below). </a:t>
            </a:r>
          </a:p>
          <a:p>
            <a:r>
              <a:rPr lang="en-US" dirty="0">
                <a:effectLst/>
                <a:latin typeface="Times New Roman" panose="02020603050405020304" pitchFamily="18" charset="0"/>
              </a:rPr>
              <a:t>Please see </a:t>
            </a:r>
            <a:r>
              <a:rPr lang="en-US" dirty="0" err="1">
                <a:solidFill>
                  <a:srgbClr val="0000FF"/>
                </a:solidFill>
                <a:effectLst/>
                <a:latin typeface="Times New Roman" panose="02020603050405020304" pitchFamily="18" charset="0"/>
              </a:rPr>
              <a:t>www.aavsb.org</a:t>
            </a:r>
            <a:r>
              <a:rPr lang="en-US" dirty="0">
                <a:solidFill>
                  <a:srgbClr val="0000FF"/>
                </a:solidFill>
                <a:effectLst/>
                <a:latin typeface="Times New Roman" panose="02020603050405020304" pitchFamily="18" charset="0"/>
              </a:rPr>
              <a:t> </a:t>
            </a:r>
            <a:r>
              <a:rPr lang="en-US" dirty="0">
                <a:effectLst/>
                <a:latin typeface="Times New Roman" panose="02020603050405020304" pitchFamily="18" charset="0"/>
              </a:rPr>
              <a:t>for the current PAVE application and QSE exam fee. The AAVSB accepts Visa, Discover, MasterCard and American Express. </a:t>
            </a:r>
          </a:p>
          <a:p>
            <a:endParaRPr lang="en-US" dirty="0"/>
          </a:p>
        </p:txBody>
      </p:sp>
    </p:spTree>
    <p:extLst>
      <p:ext uri="{BB962C8B-B14F-4D97-AF65-F5344CB8AC3E}">
        <p14:creationId xmlns:p14="http://schemas.microsoft.com/office/powerpoint/2010/main" val="38856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6312-80F5-DB17-7FF4-77D3EC8991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732017-227D-5742-CCE5-72F0F17D9BC7}"/>
              </a:ext>
            </a:extLst>
          </p:cNvPr>
          <p:cNvSpPr>
            <a:spLocks noGrp="1"/>
          </p:cNvSpPr>
          <p:nvPr>
            <p:ph idx="1"/>
          </p:nvPr>
        </p:nvSpPr>
        <p:spPr/>
        <p:txBody>
          <a:bodyPr>
            <a:normAutofit/>
          </a:bodyPr>
          <a:lstStyle/>
          <a:p>
            <a:r>
              <a:rPr lang="en-US" b="1" dirty="0">
                <a:effectLst/>
              </a:rPr>
              <a:t>Name, Mailing Address or Email Address Changes </a:t>
            </a:r>
            <a:endParaRPr lang="en-US" dirty="0">
              <a:effectLst/>
            </a:endParaRPr>
          </a:p>
          <a:p>
            <a:r>
              <a:rPr lang="en-US" dirty="0">
                <a:effectLst/>
              </a:rPr>
              <a:t>If your name changes any time after applying to take the exam, please contact the AAVSB as soon as possible in writing via </a:t>
            </a:r>
            <a:r>
              <a:rPr lang="en-US" dirty="0" err="1">
                <a:effectLst/>
              </a:rPr>
              <a:t>pave@aavsb.org</a:t>
            </a:r>
            <a:r>
              <a:rPr lang="en-US" dirty="0">
                <a:effectLst/>
              </a:rPr>
              <a:t> with the information change. Please include the name as submitted on the online PAVE application, the new name as it appears on the proper ID, the telephone number and date of birth and scanned photo of ID. Please note: the first and last name on the ID that you present at the testing center must match your application/registration documentation on your emailed Eligibility letter. </a:t>
            </a:r>
          </a:p>
          <a:p>
            <a:r>
              <a:rPr lang="en-US" dirty="0">
                <a:effectLst/>
              </a:rPr>
              <a:t>Please note: The AAVSB must have a current and unique email address on file as all communication regarding the exam process is sent via email, including the Eligibility letter and notifications regarding scores. </a:t>
            </a:r>
          </a:p>
          <a:p>
            <a:endParaRPr lang="en-US" dirty="0"/>
          </a:p>
        </p:txBody>
      </p:sp>
    </p:spTree>
    <p:extLst>
      <p:ext uri="{BB962C8B-B14F-4D97-AF65-F5344CB8AC3E}">
        <p14:creationId xmlns:p14="http://schemas.microsoft.com/office/powerpoint/2010/main" val="3904151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8FAB-CF07-FE62-A7C4-F385E660EC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C6FB35-CCD4-D015-9605-D48673323F97}"/>
              </a:ext>
            </a:extLst>
          </p:cNvPr>
          <p:cNvSpPr>
            <a:spLocks noGrp="1"/>
          </p:cNvSpPr>
          <p:nvPr>
            <p:ph idx="1"/>
          </p:nvPr>
        </p:nvSpPr>
        <p:spPr/>
        <p:txBody>
          <a:bodyPr>
            <a:normAutofit fontScale="92500" lnSpcReduction="10000"/>
          </a:bodyPr>
          <a:lstStyle/>
          <a:p>
            <a:r>
              <a:rPr lang="en-US" b="1" dirty="0">
                <a:effectLst/>
              </a:rPr>
              <a:t>Exam Appointment and Location </a:t>
            </a:r>
            <a:endParaRPr lang="en-US" dirty="0">
              <a:effectLst/>
            </a:endParaRPr>
          </a:p>
          <a:p>
            <a:r>
              <a:rPr lang="en-US" dirty="0">
                <a:effectLst/>
              </a:rPr>
              <a:t>Since the QSE is administered on common dates, it is not possible to reschedule an examination to another exam window. If you are not able to test because you fail to follow the procedures set forth for test scheduling and test administration, such as failing to make an exam appointment, missing an exam appointment, arriving too late for exam administration, or failing to bring the required materials to the test site (Eligibility Letter and unexpired, government-issued photo identification with your signature), you are unlikely to be able to test until the next regularly scheduled exam date. </a:t>
            </a:r>
          </a:p>
          <a:p>
            <a:r>
              <a:rPr lang="en-US" dirty="0">
                <a:effectLst/>
              </a:rPr>
              <a:t>If you are unable to take the examination at the specified place and time, you must contact the AAVSB immediately to explain the circumstances. The AAVSB will determine if circumstances warrant a deferment to the next test date or a partial refund. Candidates may need to pay a deferment fee to the AAVSB to take the test during the subsequent test administration. </a:t>
            </a:r>
          </a:p>
          <a:p>
            <a:endParaRPr lang="en-US" dirty="0">
              <a:effectLst/>
            </a:endParaRPr>
          </a:p>
          <a:p>
            <a:endParaRPr lang="en-US" dirty="0"/>
          </a:p>
        </p:txBody>
      </p:sp>
    </p:spTree>
    <p:extLst>
      <p:ext uri="{BB962C8B-B14F-4D97-AF65-F5344CB8AC3E}">
        <p14:creationId xmlns:p14="http://schemas.microsoft.com/office/powerpoint/2010/main" val="670317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17F4-B3E4-CBF2-53A0-93627840B5E9}"/>
              </a:ext>
            </a:extLst>
          </p:cNvPr>
          <p:cNvSpPr>
            <a:spLocks noGrp="1"/>
          </p:cNvSpPr>
          <p:nvPr>
            <p:ph type="title"/>
          </p:nvPr>
        </p:nvSpPr>
        <p:spPr>
          <a:xfrm flipV="1">
            <a:off x="1024128" y="-1097280"/>
            <a:ext cx="9720072" cy="1682496"/>
          </a:xfrm>
        </p:spPr>
        <p:txBody>
          <a:bodyPr/>
          <a:lstStyle/>
          <a:p>
            <a:endParaRPr lang="en-US" dirty="0"/>
          </a:p>
        </p:txBody>
      </p:sp>
      <p:sp>
        <p:nvSpPr>
          <p:cNvPr id="3" name="Content Placeholder 2">
            <a:extLst>
              <a:ext uri="{FF2B5EF4-FFF2-40B4-BE49-F238E27FC236}">
                <a16:creationId xmlns:a16="http://schemas.microsoft.com/office/drawing/2014/main" id="{510FA2F5-243C-F128-B242-23DF9D3E92E4}"/>
              </a:ext>
            </a:extLst>
          </p:cNvPr>
          <p:cNvSpPr>
            <a:spLocks noGrp="1"/>
          </p:cNvSpPr>
          <p:nvPr>
            <p:ph idx="1"/>
          </p:nvPr>
        </p:nvSpPr>
        <p:spPr>
          <a:xfrm>
            <a:off x="1024128" y="1158240"/>
            <a:ext cx="9720073" cy="5151120"/>
          </a:xfrm>
        </p:spPr>
        <p:txBody>
          <a:bodyPr>
            <a:normAutofit lnSpcReduction="10000"/>
          </a:bodyPr>
          <a:lstStyle/>
          <a:p>
            <a:r>
              <a:rPr lang="en-US" sz="1400" b="1" dirty="0">
                <a:effectLst/>
              </a:rPr>
              <a:t>Request for Deferment </a:t>
            </a:r>
            <a:endParaRPr lang="en-US" sz="1400" dirty="0">
              <a:effectLst/>
            </a:endParaRPr>
          </a:p>
          <a:p>
            <a:r>
              <a:rPr lang="en-US" sz="1400" dirty="0">
                <a:effectLst/>
              </a:rPr>
              <a:t>Candidates may request a deferment of their scheduled QSE appointment if: </a:t>
            </a:r>
          </a:p>
          <a:p>
            <a:r>
              <a:rPr lang="en-US" sz="1400" dirty="0">
                <a:effectLst/>
              </a:rPr>
              <a:t>• a medical issue makes them physically unable to appear as scheduled </a:t>
            </a:r>
          </a:p>
          <a:p>
            <a:r>
              <a:rPr lang="en-US" sz="1400" dirty="0">
                <a:effectLst/>
              </a:rPr>
              <a:t>• an academic issue makes them ineligible to sit for the QSE </a:t>
            </a:r>
          </a:p>
          <a:p>
            <a:r>
              <a:rPr lang="en-US" sz="1400" dirty="0">
                <a:effectLst/>
              </a:rPr>
              <a:t>• extenuating circumstances render the candidate unable to test as scheduled </a:t>
            </a:r>
          </a:p>
          <a:p>
            <a:br>
              <a:rPr lang="en-US" sz="1400" dirty="0">
                <a:effectLst/>
              </a:rPr>
            </a:br>
            <a:endParaRPr lang="en-US" sz="1400" dirty="0">
              <a:effectLst/>
            </a:endParaRPr>
          </a:p>
          <a:p>
            <a:r>
              <a:rPr lang="en-US" sz="1400" dirty="0">
                <a:effectLst/>
              </a:rPr>
              <a:t>Documentation will be required to substantiate a candidate’s request for deferment. Requests will be reviewed by the AAVSB. Deferments are for the next posted examination date and an additional fee may be incurred by the candidate. </a:t>
            </a:r>
          </a:p>
          <a:p>
            <a:r>
              <a:rPr lang="en-US" sz="1400" dirty="0">
                <a:effectLst/>
              </a:rPr>
              <a:t>Candidates are allowed one deferment only. If the candidate is not able to test as rescheduled, the examination fee will be forfeited. </a:t>
            </a:r>
          </a:p>
          <a:p>
            <a:r>
              <a:rPr lang="en-US" sz="1400" dirty="0">
                <a:effectLst/>
              </a:rPr>
              <a:t>Candidates will be deferred automatically if they do not meet the eligibility requirements for the QSE, i.e. English Proficiency. </a:t>
            </a:r>
          </a:p>
          <a:p>
            <a:r>
              <a:rPr lang="en-US" sz="1400" dirty="0">
                <a:effectLst/>
              </a:rPr>
              <a:t>The original PAVE application fee is valid for four years. To remain active in the PAVE program, candidates must notify the AAVSB and pay all relevant fees per current PAVE requirements. </a:t>
            </a:r>
          </a:p>
          <a:p>
            <a:r>
              <a:rPr lang="en-US" sz="1400" b="1" dirty="0">
                <a:effectLst/>
              </a:rPr>
              <a:t>Inclement Weather/Local or National Emergencies </a:t>
            </a:r>
            <a:endParaRPr lang="en-US" sz="1400" dirty="0">
              <a:effectLst/>
            </a:endParaRPr>
          </a:p>
          <a:p>
            <a:r>
              <a:rPr lang="en-US" sz="1400" dirty="0">
                <a:effectLst/>
              </a:rPr>
              <a:t>In the event of inclement weather or a local or national emergency, please contact PSI at the number provided in your Eligibility letter. If the test site is open, candidates are expected to arrive for their appointments or forfeit all fees. If the test site is closed and appointments are canceled, candidates should contact PSI on next steps. </a:t>
            </a:r>
          </a:p>
          <a:p>
            <a:endParaRPr lang="en-US" sz="1400" dirty="0"/>
          </a:p>
        </p:txBody>
      </p:sp>
    </p:spTree>
    <p:extLst>
      <p:ext uri="{BB962C8B-B14F-4D97-AF65-F5344CB8AC3E}">
        <p14:creationId xmlns:p14="http://schemas.microsoft.com/office/powerpoint/2010/main" val="2889737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5F60-95B0-1F88-6C0F-5938333D62B6}"/>
              </a:ext>
            </a:extLst>
          </p:cNvPr>
          <p:cNvSpPr>
            <a:spLocks noGrp="1"/>
          </p:cNvSpPr>
          <p:nvPr>
            <p:ph type="title"/>
          </p:nvPr>
        </p:nvSpPr>
        <p:spPr>
          <a:xfrm flipV="1">
            <a:off x="838200" y="-2837792"/>
            <a:ext cx="10515600" cy="1232512"/>
          </a:xfrm>
        </p:spPr>
        <p:txBody>
          <a:bodyPr/>
          <a:lstStyle/>
          <a:p>
            <a:endParaRPr lang="en-US" dirty="0"/>
          </a:p>
        </p:txBody>
      </p:sp>
      <p:sp>
        <p:nvSpPr>
          <p:cNvPr id="3" name="Content Placeholder 2">
            <a:extLst>
              <a:ext uri="{FF2B5EF4-FFF2-40B4-BE49-F238E27FC236}">
                <a16:creationId xmlns:a16="http://schemas.microsoft.com/office/drawing/2014/main" id="{D833D405-956F-A6A5-904C-90121DE4083C}"/>
              </a:ext>
            </a:extLst>
          </p:cNvPr>
          <p:cNvSpPr>
            <a:spLocks noGrp="1"/>
          </p:cNvSpPr>
          <p:nvPr>
            <p:ph idx="1"/>
          </p:nvPr>
        </p:nvSpPr>
        <p:spPr>
          <a:xfrm>
            <a:off x="838200" y="81280"/>
            <a:ext cx="10515600" cy="6649129"/>
          </a:xfrm>
        </p:spPr>
        <p:txBody>
          <a:bodyPr>
            <a:noAutofit/>
          </a:bodyPr>
          <a:lstStyle/>
          <a:p>
            <a:r>
              <a:rPr lang="en-US" sz="2400" b="1" dirty="0">
                <a:effectLst/>
              </a:rPr>
              <a:t>Day of the Exam </a:t>
            </a:r>
          </a:p>
          <a:p>
            <a:r>
              <a:rPr lang="en-US" sz="2400" b="1" dirty="0">
                <a:effectLst/>
              </a:rPr>
              <a:t>On the day of the exam, please arrive 30 minutes early to the test site. Or if you are taking the exam with a remote proctor, log in 30 minutes prior to the start time. Be sure to have an acceptable ID and the Eligibility letter. Those arriving late may not be admitted to the test location. </a:t>
            </a:r>
          </a:p>
          <a:p>
            <a:r>
              <a:rPr lang="en-US" sz="2400" b="1" dirty="0">
                <a:effectLst/>
              </a:rPr>
              <a:t>Acceptable ID: </a:t>
            </a:r>
          </a:p>
          <a:p>
            <a:r>
              <a:rPr lang="en-US" sz="2400" b="1" dirty="0">
                <a:effectLst/>
              </a:rPr>
              <a:t>• Must be current—expired not accepted! </a:t>
            </a:r>
          </a:p>
          <a:p>
            <a:r>
              <a:rPr lang="en-US" sz="2400" b="1" dirty="0">
                <a:effectLst/>
              </a:rPr>
              <a:t>• Must include photo </a:t>
            </a:r>
          </a:p>
          <a:p>
            <a:r>
              <a:rPr lang="en-US" sz="2400" b="1" dirty="0">
                <a:effectLst/>
              </a:rPr>
              <a:t>• First and last name must match all exam application paperwork </a:t>
            </a:r>
          </a:p>
          <a:p>
            <a:r>
              <a:rPr lang="en-US" sz="2400" b="1" dirty="0">
                <a:effectLst/>
              </a:rPr>
              <a:t>• State or Canadian provincial or territorial issued driver’s license </a:t>
            </a:r>
          </a:p>
          <a:p>
            <a:r>
              <a:rPr lang="en-US" sz="2400" b="1" dirty="0">
                <a:effectLst/>
              </a:rPr>
              <a:t>• State or Canadian provincial or territorial issued identification card </a:t>
            </a:r>
          </a:p>
          <a:p>
            <a:endParaRPr lang="en-US" sz="2400" b="1" dirty="0"/>
          </a:p>
        </p:txBody>
      </p:sp>
    </p:spTree>
    <p:extLst>
      <p:ext uri="{BB962C8B-B14F-4D97-AF65-F5344CB8AC3E}">
        <p14:creationId xmlns:p14="http://schemas.microsoft.com/office/powerpoint/2010/main" val="3015427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C2EB5-D554-A646-3042-9A360C817467}"/>
              </a:ext>
            </a:extLst>
          </p:cNvPr>
          <p:cNvSpPr>
            <a:spLocks noGrp="1"/>
          </p:cNvSpPr>
          <p:nvPr>
            <p:ph idx="1"/>
          </p:nvPr>
        </p:nvSpPr>
        <p:spPr>
          <a:xfrm>
            <a:off x="1024128" y="287079"/>
            <a:ext cx="10841807" cy="6022281"/>
          </a:xfrm>
        </p:spPr>
        <p:txBody>
          <a:bodyPr>
            <a:normAutofit fontScale="92500" lnSpcReduction="10000"/>
          </a:bodyPr>
          <a:lstStyle/>
          <a:p>
            <a:r>
              <a:rPr lang="en-US" sz="1800" b="1" dirty="0">
                <a:effectLst/>
              </a:rPr>
              <a:t>• US Government issued Alien Registration card </a:t>
            </a:r>
          </a:p>
          <a:p>
            <a:r>
              <a:rPr lang="en-US" sz="1800" b="1" dirty="0">
                <a:effectLst/>
              </a:rPr>
              <a:t>• Canadian Health ID </a:t>
            </a:r>
          </a:p>
          <a:p>
            <a:r>
              <a:rPr lang="en-US" sz="1800" b="1" dirty="0">
                <a:effectLst/>
              </a:rPr>
              <a:t>• US or Canadian Government issued Passport or Passport card </a:t>
            </a:r>
          </a:p>
          <a:p>
            <a:r>
              <a:rPr lang="en-US" sz="1800" b="1" dirty="0">
                <a:effectLst/>
              </a:rPr>
              <a:t>• International Passport which includes English translation on the passport </a:t>
            </a:r>
          </a:p>
          <a:p>
            <a:r>
              <a:rPr lang="en-US" sz="1800" b="1" dirty="0">
                <a:effectLst/>
              </a:rPr>
              <a:t>• US or Canadian Government issued Military Identification card </a:t>
            </a:r>
          </a:p>
          <a:p>
            <a:br>
              <a:rPr lang="en-US" sz="1800" b="1" dirty="0">
                <a:effectLst/>
              </a:rPr>
            </a:br>
            <a:endParaRPr lang="en-US" sz="1800" b="1" dirty="0">
              <a:effectLst/>
            </a:endParaRPr>
          </a:p>
          <a:p>
            <a:r>
              <a:rPr lang="en-US" sz="1800" b="1" dirty="0">
                <a:effectLst/>
              </a:rPr>
              <a:t>Candidates will be required to place all personal items in a locker prior to testing. Candidates must not bring any personal/unauthorized items in the testing room. Such items include but are not limited to: outerwear, hats, food, drinks, tissues, medications, purses, briefcases, notebooks, pagers, watches, cell phones, recording devices, and photographic equipment. </a:t>
            </a:r>
          </a:p>
          <a:p>
            <a:r>
              <a:rPr lang="en-US" sz="1800" b="1" dirty="0">
                <a:effectLst/>
              </a:rPr>
              <a:t>Weapons are not allowed at any designated test site. Candidates will be asked to empty and turn their pockets completely inside out prior to every entry into the testing room to confirm you have no prohibited items. </a:t>
            </a:r>
          </a:p>
          <a:p>
            <a:r>
              <a:rPr lang="en-US" sz="1800" b="1" dirty="0">
                <a:effectLst/>
              </a:rPr>
              <a:t>Unauthorized possession of personal items while you are in the secure areas of the test site is prohibited. However, in certain circumstances, exceptions to this policy may be made for medical reasons, provided permission is approved by the AAVSB prior to the application deadline. If you have a medical condition that requires you to use medication, an external appliance, or an electronic device in the secure areas of the test site, please submit an emailed written request and supporting documentation to the AAVSB at the time of your QSE application. </a:t>
            </a:r>
          </a:p>
          <a:p>
            <a:r>
              <a:rPr lang="en-US" sz="1800" b="1" dirty="0">
                <a:effectLst/>
              </a:rPr>
              <a:t>Examples of appliances and devices to which this policy applies include, but are not limited to, insulin pumps, inhalers, medications, hearing aids, wheelchairs, canes, crutches, and casts. If </a:t>
            </a:r>
          </a:p>
          <a:p>
            <a:endParaRPr lang="en-US" sz="1600" dirty="0"/>
          </a:p>
        </p:txBody>
      </p:sp>
    </p:spTree>
    <p:extLst>
      <p:ext uri="{BB962C8B-B14F-4D97-AF65-F5344CB8AC3E}">
        <p14:creationId xmlns:p14="http://schemas.microsoft.com/office/powerpoint/2010/main" val="1618896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3AB1-6DC6-26A9-0BEA-087941CA2D4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7BDE197-6ACA-BD02-519D-8552DDD5D2B9}"/>
              </a:ext>
            </a:extLst>
          </p:cNvPr>
          <p:cNvSpPr>
            <a:spLocks noGrp="1"/>
          </p:cNvSpPr>
          <p:nvPr>
            <p:ph idx="1"/>
          </p:nvPr>
        </p:nvSpPr>
        <p:spPr/>
        <p:txBody>
          <a:bodyPr>
            <a:normAutofit fontScale="77500" lnSpcReduction="20000"/>
          </a:bodyPr>
          <a:lstStyle/>
          <a:p>
            <a:r>
              <a:rPr lang="en-US" dirty="0">
                <a:effectLst/>
              </a:rPr>
              <a:t>you are unsure whether you should request an exception, please contact the AAVSB at</a:t>
            </a:r>
          </a:p>
          <a:p>
            <a:r>
              <a:rPr lang="en-US" dirty="0" err="1">
                <a:solidFill>
                  <a:srgbClr val="0000FF"/>
                </a:solidFill>
                <a:effectLst/>
              </a:rPr>
              <a:t>pave@aavsb.org</a:t>
            </a:r>
            <a:r>
              <a:rPr lang="en-US" dirty="0">
                <a:solidFill>
                  <a:srgbClr val="000000"/>
                </a:solidFill>
                <a:effectLst/>
              </a:rPr>
              <a:t>.</a:t>
            </a:r>
            <a:endParaRPr lang="en-US" dirty="0">
              <a:solidFill>
                <a:srgbClr val="0000FF"/>
              </a:solidFill>
              <a:effectLst/>
            </a:endParaRPr>
          </a:p>
          <a:p>
            <a:r>
              <a:rPr lang="en-US" dirty="0">
                <a:effectLst/>
              </a:rPr>
              <a:t>If you bring an item to your examination without obtaining approval in advance, you may not be permitted to test or may be required to relinquish the item.</a:t>
            </a:r>
          </a:p>
          <a:p>
            <a:r>
              <a:rPr lang="en-US" dirty="0">
                <a:effectLst/>
              </a:rPr>
              <a:t>Candidates may take breaks during the examination, but the test timing continues during any breaks taken. During the examination, including breaks, you may not communicate with other candidates, refer to any study materials and/or notes, or assist or obtain assistance from any person. Candidates may not leave the test site while the examination is in progress.</a:t>
            </a:r>
          </a:p>
          <a:p>
            <a:r>
              <a:rPr lang="en-US" dirty="0">
                <a:solidFill>
                  <a:srgbClr val="000000"/>
                </a:solidFill>
                <a:effectLst/>
              </a:rPr>
              <a:t>Please review the FAQs if you are taking the exam with a remote proctor. </a:t>
            </a:r>
            <a:r>
              <a:rPr lang="en-US" dirty="0">
                <a:solidFill>
                  <a:srgbClr val="0000FF"/>
                </a:solidFill>
                <a:effectLst/>
              </a:rPr>
              <a:t>https://</a:t>
            </a:r>
            <a:r>
              <a:rPr lang="en-US" dirty="0" err="1">
                <a:solidFill>
                  <a:srgbClr val="0000FF"/>
                </a:solidFill>
                <a:effectLst/>
              </a:rPr>
              <a:t>www.aavsb.org</a:t>
            </a:r>
            <a:r>
              <a:rPr lang="en-US" dirty="0">
                <a:solidFill>
                  <a:srgbClr val="0000FF"/>
                </a:solidFill>
                <a:effectLst/>
              </a:rPr>
              <a:t>/licensure-assistance/international-pathway/take-qualifying-science-examination/</a:t>
            </a:r>
          </a:p>
          <a:p>
            <a:r>
              <a:rPr lang="en-US" dirty="0">
                <a:effectLst/>
              </a:rPr>
              <a:t>Please remember there may be other people at the test site taking examinations (other than the QSE) so typing on keyboards for an essay examination, coughing, and/or people entering and leaving the testing room may be heard. It is impossible to provide a completely noise-free testing environment.</a:t>
            </a:r>
          </a:p>
          <a:p>
            <a:endParaRPr lang="en-US" dirty="0"/>
          </a:p>
        </p:txBody>
      </p:sp>
    </p:spTree>
    <p:extLst>
      <p:ext uri="{BB962C8B-B14F-4D97-AF65-F5344CB8AC3E}">
        <p14:creationId xmlns:p14="http://schemas.microsoft.com/office/powerpoint/2010/main" val="3545945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433C-A387-A2E8-F0A3-2D54A303D8F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A078ABF-3369-DD81-D986-0C012362BD4D}"/>
              </a:ext>
            </a:extLst>
          </p:cNvPr>
          <p:cNvSpPr>
            <a:spLocks noGrp="1"/>
          </p:cNvSpPr>
          <p:nvPr>
            <p:ph idx="1"/>
          </p:nvPr>
        </p:nvSpPr>
        <p:spPr/>
        <p:txBody>
          <a:bodyPr>
            <a:normAutofit fontScale="77500" lnSpcReduction="20000"/>
          </a:bodyPr>
          <a:lstStyle/>
          <a:p>
            <a:r>
              <a:rPr lang="en-US" dirty="0">
                <a:effectLst/>
              </a:rPr>
              <a:t>An online calculator is available for use on </a:t>
            </a:r>
          </a:p>
          <a:p>
            <a:r>
              <a:rPr lang="en-US" dirty="0">
                <a:effectLst/>
              </a:rPr>
              <a:t>any question on the examination. This </a:t>
            </a:r>
          </a:p>
          <a:p>
            <a:r>
              <a:rPr lang="en-US" dirty="0">
                <a:effectLst/>
              </a:rPr>
              <a:t>calculator works the same way as the standard </a:t>
            </a:r>
          </a:p>
          <a:p>
            <a:r>
              <a:rPr lang="en-US" dirty="0">
                <a:effectLst/>
              </a:rPr>
              <a:t>MS Windows calculator, so it is suggested </a:t>
            </a:r>
          </a:p>
          <a:p>
            <a:r>
              <a:rPr lang="en-US" dirty="0">
                <a:effectLst/>
              </a:rPr>
              <a:t>that candidates practice with that. </a:t>
            </a:r>
          </a:p>
          <a:p>
            <a:r>
              <a:rPr lang="en-US" dirty="0">
                <a:effectLst/>
              </a:rPr>
              <a:t>It is possible to make a comment on any question(s) on the exam and this is the only time candidates can make a specific comment. Please consider overall exam timing when using the comment function key in writing comments during the exam. Comments are reviewed post examination by PSI and the AAVSB. </a:t>
            </a:r>
          </a:p>
          <a:p>
            <a:r>
              <a:rPr lang="en-US" dirty="0">
                <a:effectLst/>
              </a:rPr>
              <a:t>Additional features on the computer testing screen: </a:t>
            </a:r>
          </a:p>
          <a:p>
            <a:r>
              <a:rPr lang="en-US" dirty="0">
                <a:solidFill>
                  <a:srgbClr val="8DB3E1"/>
                </a:solidFill>
                <a:effectLst/>
              </a:rPr>
              <a:t> </a:t>
            </a:r>
            <a:r>
              <a:rPr lang="en-US" dirty="0">
                <a:effectLst/>
              </a:rPr>
              <a:t>Count-down clock </a:t>
            </a:r>
          </a:p>
          <a:p>
            <a:r>
              <a:rPr lang="en-US" dirty="0">
                <a:solidFill>
                  <a:srgbClr val="8DB3E1"/>
                </a:solidFill>
                <a:effectLst/>
              </a:rPr>
              <a:t> </a:t>
            </a:r>
            <a:r>
              <a:rPr lang="en-US" dirty="0">
                <a:effectLst/>
              </a:rPr>
              <a:t>Online calculator </a:t>
            </a:r>
          </a:p>
          <a:p>
            <a:r>
              <a:rPr lang="en-US" dirty="0">
                <a:solidFill>
                  <a:srgbClr val="8DB3E1"/>
                </a:solidFill>
                <a:effectLst/>
              </a:rPr>
              <a:t> </a:t>
            </a:r>
            <a:r>
              <a:rPr lang="en-US" dirty="0">
                <a:effectLst/>
              </a:rPr>
              <a:t>Comment section for each question </a:t>
            </a:r>
          </a:p>
          <a:p>
            <a:endParaRPr lang="en-US" dirty="0">
              <a:effectLst/>
            </a:endParaRPr>
          </a:p>
          <a:p>
            <a:endParaRPr lang="en-US" dirty="0"/>
          </a:p>
        </p:txBody>
      </p:sp>
    </p:spTree>
    <p:extLst>
      <p:ext uri="{BB962C8B-B14F-4D97-AF65-F5344CB8AC3E}">
        <p14:creationId xmlns:p14="http://schemas.microsoft.com/office/powerpoint/2010/main" val="114902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17E53A-DEF9-02C5-CBCD-9DBA91608AD5}"/>
              </a:ext>
            </a:extLst>
          </p:cNvPr>
          <p:cNvSpPr>
            <a:spLocks noGrp="1"/>
          </p:cNvSpPr>
          <p:nvPr>
            <p:ph idx="1"/>
          </p:nvPr>
        </p:nvSpPr>
        <p:spPr/>
        <p:txBody>
          <a:bodyPr/>
          <a:lstStyle/>
          <a:p>
            <a:r>
              <a:rPr lang="en-US" b="1" dirty="0">
                <a:effectLst/>
              </a:rPr>
              <a:t>English Proficiency </a:t>
            </a:r>
            <a:endParaRPr lang="en-US" dirty="0">
              <a:effectLst/>
            </a:endParaRPr>
          </a:p>
          <a:p>
            <a:r>
              <a:rPr lang="en-US" dirty="0">
                <a:effectLst/>
              </a:rPr>
              <a:t>PAVE candidates must substantiate English language proficiency prior to sitting for the Qualifying Science Examination (QSE). English language proficiency may be established by meeting the minimum requirements on one of the English language tests listed below, or by providing documentation of high school education instructed primarily in English. </a:t>
            </a:r>
          </a:p>
          <a:p>
            <a:endParaRPr lang="en-US" b="1" dirty="0"/>
          </a:p>
        </p:txBody>
      </p:sp>
    </p:spTree>
    <p:extLst>
      <p:ext uri="{BB962C8B-B14F-4D97-AF65-F5344CB8AC3E}">
        <p14:creationId xmlns:p14="http://schemas.microsoft.com/office/powerpoint/2010/main" val="482914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8D95-6EA7-5E27-D294-32F8AD076EB6}"/>
              </a:ext>
            </a:extLst>
          </p:cNvPr>
          <p:cNvSpPr>
            <a:spLocks noGrp="1"/>
          </p:cNvSpPr>
          <p:nvPr>
            <p:ph type="title"/>
          </p:nvPr>
        </p:nvSpPr>
        <p:spPr/>
        <p:txBody>
          <a:bodyPr>
            <a:normAutofit/>
          </a:bodyPr>
          <a:lstStyle/>
          <a:p>
            <a:r>
              <a:rPr lang="en-US" b="1" dirty="0">
                <a:effectLst/>
                <a:latin typeface="+mn-lt"/>
              </a:rPr>
              <a:t>QSE Scores </a:t>
            </a:r>
            <a:br>
              <a:rPr lang="en-US" dirty="0">
                <a:effectLst/>
                <a:latin typeface="+mn-lt"/>
              </a:rPr>
            </a:br>
            <a:endParaRPr lang="en-US" dirty="0">
              <a:latin typeface="+mn-lt"/>
            </a:endParaRPr>
          </a:p>
        </p:txBody>
      </p:sp>
      <p:sp>
        <p:nvSpPr>
          <p:cNvPr id="3" name="Content Placeholder 2">
            <a:extLst>
              <a:ext uri="{FF2B5EF4-FFF2-40B4-BE49-F238E27FC236}">
                <a16:creationId xmlns:a16="http://schemas.microsoft.com/office/drawing/2014/main" id="{4F28C3A8-C9B0-0357-3754-E8B081A33321}"/>
              </a:ext>
            </a:extLst>
          </p:cNvPr>
          <p:cNvSpPr>
            <a:spLocks noGrp="1"/>
          </p:cNvSpPr>
          <p:nvPr>
            <p:ph idx="1"/>
          </p:nvPr>
        </p:nvSpPr>
        <p:spPr>
          <a:xfrm>
            <a:off x="1024128" y="1669312"/>
            <a:ext cx="9720073" cy="4640048"/>
          </a:xfrm>
        </p:spPr>
        <p:txBody>
          <a:bodyPr>
            <a:normAutofit fontScale="70000" lnSpcReduction="20000"/>
          </a:bodyPr>
          <a:lstStyle/>
          <a:p>
            <a:r>
              <a:rPr lang="en-US" b="1" dirty="0">
                <a:effectLst/>
              </a:rPr>
              <a:t>At the Test Site </a:t>
            </a:r>
            <a:endParaRPr lang="en-US" dirty="0">
              <a:effectLst/>
            </a:endParaRPr>
          </a:p>
          <a:p>
            <a:r>
              <a:rPr lang="en-US" dirty="0">
                <a:effectLst/>
              </a:rPr>
              <a:t>As you take the QSE, your responses will be recorded and stored by the web server. After completing the exam, responses are transmitted to PSI for scoring. </a:t>
            </a:r>
          </a:p>
          <a:p>
            <a:r>
              <a:rPr lang="en-US" b="1" dirty="0">
                <a:effectLst/>
              </a:rPr>
              <a:t>Score Report </a:t>
            </a:r>
            <a:endParaRPr lang="en-US" dirty="0">
              <a:effectLst/>
            </a:endParaRPr>
          </a:p>
          <a:p>
            <a:r>
              <a:rPr lang="en-US" dirty="0">
                <a:effectLst/>
              </a:rPr>
              <a:t>Approximately 3-4 weeks after taking the exam, the candidates will be sent an email notification from the AAVSB that official scores are available. The official score report will be mailed directly to the candidate. The score report will show your score and a pass/fail designation. </a:t>
            </a:r>
          </a:p>
          <a:p>
            <a:r>
              <a:rPr lang="en-US" dirty="0">
                <a:effectLst/>
              </a:rPr>
              <a:t>Performance on the QSE is reported in terms of scaled scores, not raw scores. After equating procedures are completed, raw scores are mathematically converted to scaled scores that can range from 200 to 800 with a passing scaled score of 425. Scaled scores are equivalent for all administrations so that the same standard is maintained from administration to administration. Scaled scores are not “number correct” or “percent correct” scores. </a:t>
            </a:r>
          </a:p>
          <a:p>
            <a:r>
              <a:rPr lang="en-US" b="1" dirty="0">
                <a:effectLst/>
              </a:rPr>
              <a:t>Additional Score Review </a:t>
            </a:r>
            <a:endParaRPr lang="en-US" dirty="0">
              <a:effectLst/>
            </a:endParaRPr>
          </a:p>
          <a:p>
            <a:r>
              <a:rPr lang="en-US" dirty="0">
                <a:effectLst/>
              </a:rPr>
              <a:t>To ensure the accuracy of results, PSI performs numerous quality assurance procedures before scoring the electronic examination file containing each candidate’s answers. It is extremely unlikely that a review of the electronic file will result in a change in an examination score. </a:t>
            </a:r>
          </a:p>
          <a:p>
            <a:r>
              <a:rPr lang="en-US" dirty="0">
                <a:effectLst/>
              </a:rPr>
              <a:t>Candidates may request a manual rescoring of the electronic examination file within 6 months of the examination date. Requests received after that time will not be honored. There is a 50 $ fee for manual rescoring.</a:t>
            </a:r>
          </a:p>
          <a:p>
            <a:endParaRPr lang="en-US" dirty="0"/>
          </a:p>
        </p:txBody>
      </p:sp>
    </p:spTree>
    <p:extLst>
      <p:ext uri="{BB962C8B-B14F-4D97-AF65-F5344CB8AC3E}">
        <p14:creationId xmlns:p14="http://schemas.microsoft.com/office/powerpoint/2010/main" val="835143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D832-2F4C-0E72-C4CA-B6D98BAA1B8C}"/>
              </a:ext>
            </a:extLst>
          </p:cNvPr>
          <p:cNvSpPr>
            <a:spLocks noGrp="1"/>
          </p:cNvSpPr>
          <p:nvPr>
            <p:ph type="title"/>
          </p:nvPr>
        </p:nvSpPr>
        <p:spPr/>
        <p:txBody>
          <a:bodyPr>
            <a:normAutofit/>
          </a:bodyPr>
          <a:lstStyle/>
          <a:p>
            <a:r>
              <a:rPr lang="en-US" b="1" dirty="0">
                <a:effectLst/>
                <a:latin typeface="+mn-lt"/>
              </a:rPr>
              <a:t>QSE Retake Procedures </a:t>
            </a:r>
            <a:br>
              <a:rPr lang="en-US" dirty="0">
                <a:effectLst/>
                <a:latin typeface="+mn-lt"/>
              </a:rPr>
            </a:br>
            <a:endParaRPr lang="en-US" dirty="0">
              <a:latin typeface="+mn-lt"/>
            </a:endParaRPr>
          </a:p>
        </p:txBody>
      </p:sp>
      <p:sp>
        <p:nvSpPr>
          <p:cNvPr id="3" name="Content Placeholder 2">
            <a:extLst>
              <a:ext uri="{FF2B5EF4-FFF2-40B4-BE49-F238E27FC236}">
                <a16:creationId xmlns:a16="http://schemas.microsoft.com/office/drawing/2014/main" id="{5FDB6EEA-7335-AD1D-B624-D5481660531F}"/>
              </a:ext>
            </a:extLst>
          </p:cNvPr>
          <p:cNvSpPr>
            <a:spLocks noGrp="1"/>
          </p:cNvSpPr>
          <p:nvPr>
            <p:ph idx="1"/>
          </p:nvPr>
        </p:nvSpPr>
        <p:spPr>
          <a:xfrm>
            <a:off x="1024128" y="1552353"/>
            <a:ext cx="9720073" cy="4757007"/>
          </a:xfrm>
        </p:spPr>
        <p:txBody>
          <a:bodyPr>
            <a:normAutofit/>
          </a:bodyPr>
          <a:lstStyle/>
          <a:p>
            <a:r>
              <a:rPr lang="en-US" dirty="0">
                <a:effectLst/>
              </a:rPr>
              <a:t>If a retake is necessary, candidates will be allowed 5 business days from when results are emailed to apply for the next QSE, regardless of the posted application deadline. The fee to retake is $1500. QSE candidates retaking the QSE will complete the PAVE online application and select QSE retake with exam fee during the application window. </a:t>
            </a:r>
          </a:p>
          <a:p>
            <a:r>
              <a:rPr lang="en-US" dirty="0">
                <a:effectLst/>
              </a:rPr>
              <a:t>No examinees shall be allowed to sit for the QSE more than three times during any one calendar year. Examinees who have failed the QSE five times must seek and be granted approval of the AAVSB each time they wish to take the QSE after their fifth failed attempt. All requests will be reviewed by the PAVE Committee with a recommendation sent to the AAVSB Board of Directors. The AAVSB Board of Directors will vote on all recommendations from the PAVE Committee. More detailed information is included in the PAVE Standards and Policies available on the AAVSB website </a:t>
            </a:r>
            <a:r>
              <a:rPr lang="en-US" dirty="0" err="1">
                <a:solidFill>
                  <a:srgbClr val="0000FF"/>
                </a:solidFill>
                <a:effectLst/>
              </a:rPr>
              <a:t>www.aavsb.org</a:t>
            </a:r>
            <a:r>
              <a:rPr lang="en-US" dirty="0">
                <a:solidFill>
                  <a:srgbClr val="0000FF"/>
                </a:solidFill>
                <a:effectLst/>
              </a:rPr>
              <a:t> </a:t>
            </a:r>
            <a:endParaRPr lang="en-US" dirty="0">
              <a:effectLst/>
            </a:endParaRPr>
          </a:p>
          <a:p>
            <a:endParaRPr lang="en-US" dirty="0"/>
          </a:p>
        </p:txBody>
      </p:sp>
    </p:spTree>
    <p:extLst>
      <p:ext uri="{BB962C8B-B14F-4D97-AF65-F5344CB8AC3E}">
        <p14:creationId xmlns:p14="http://schemas.microsoft.com/office/powerpoint/2010/main" val="2784771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0870-763A-7EA0-6A75-52D60F7DFAFD}"/>
              </a:ext>
            </a:extLst>
          </p:cNvPr>
          <p:cNvSpPr>
            <a:spLocks noGrp="1"/>
          </p:cNvSpPr>
          <p:nvPr>
            <p:ph type="title"/>
          </p:nvPr>
        </p:nvSpPr>
        <p:spPr/>
        <p:txBody>
          <a:bodyPr>
            <a:normAutofit/>
          </a:bodyPr>
          <a:lstStyle/>
          <a:p>
            <a:r>
              <a:rPr lang="en-US" b="1" dirty="0">
                <a:effectLst/>
              </a:rPr>
              <a:t>Taking the QSE by Computer </a:t>
            </a:r>
            <a:br>
              <a:rPr lang="en-US" dirty="0">
                <a:effectLst/>
              </a:rPr>
            </a:br>
            <a:endParaRPr lang="en-US" dirty="0"/>
          </a:p>
        </p:txBody>
      </p:sp>
      <p:sp>
        <p:nvSpPr>
          <p:cNvPr id="3" name="Content Placeholder 2">
            <a:extLst>
              <a:ext uri="{FF2B5EF4-FFF2-40B4-BE49-F238E27FC236}">
                <a16:creationId xmlns:a16="http://schemas.microsoft.com/office/drawing/2014/main" id="{59B04505-C363-BC48-3F36-2CA887FB2FF4}"/>
              </a:ext>
            </a:extLst>
          </p:cNvPr>
          <p:cNvSpPr>
            <a:spLocks noGrp="1"/>
          </p:cNvSpPr>
          <p:nvPr>
            <p:ph idx="1"/>
          </p:nvPr>
        </p:nvSpPr>
        <p:spPr/>
        <p:txBody>
          <a:bodyPr>
            <a:normAutofit fontScale="92500" lnSpcReduction="20000"/>
          </a:bodyPr>
          <a:lstStyle/>
          <a:p>
            <a:r>
              <a:rPr lang="en-US" dirty="0">
                <a:effectLst/>
              </a:rPr>
              <a:t>A brief tutorial will be provided prior to the start of the examination to instruct candidates on how to mark and unmark answers and how to navigate through the examination. The timed portion of the examination will begin after the computer tutorial. </a:t>
            </a:r>
          </a:p>
          <a:p>
            <a:r>
              <a:rPr lang="en-US" dirty="0">
                <a:effectLst/>
              </a:rPr>
              <a:t>Candidates have 220 minutes in which to complete the QSE. A clock that counts down the time remaining on the examination will appear on the screen throughout the entire testing session. When taking the examination, candidates can skip questions, change answers to questions, use the strike-through feature, and mark questions for review. Short breaks are allowed during the examination; however, the clock will continue to run during all break times. </a:t>
            </a:r>
          </a:p>
          <a:p>
            <a:r>
              <a:rPr lang="en-US" dirty="0">
                <a:effectLst/>
              </a:rPr>
              <a:t>If you are testing with a remote proctor, you must request a break and receive permission prior to leaving your computer. </a:t>
            </a:r>
          </a:p>
          <a:p>
            <a:r>
              <a:rPr lang="en-US" dirty="0">
                <a:effectLst/>
              </a:rPr>
              <a:t>Each question on the QSE is a multiple-choice question that lists four choices, only one of which is the correct or best answer. Read the entire question and all four choices before marking an answer. There is no penalty for guessing, so candidates should answer all the questions, if possible. </a:t>
            </a:r>
          </a:p>
          <a:p>
            <a:endParaRPr lang="en-US" dirty="0"/>
          </a:p>
        </p:txBody>
      </p:sp>
    </p:spTree>
    <p:extLst>
      <p:ext uri="{BB962C8B-B14F-4D97-AF65-F5344CB8AC3E}">
        <p14:creationId xmlns:p14="http://schemas.microsoft.com/office/powerpoint/2010/main" val="855797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79E1-ACCB-5684-EF0E-A95FE35A1DEC}"/>
              </a:ext>
            </a:extLst>
          </p:cNvPr>
          <p:cNvSpPr>
            <a:spLocks noGrp="1"/>
          </p:cNvSpPr>
          <p:nvPr>
            <p:ph type="title"/>
          </p:nvPr>
        </p:nvSpPr>
        <p:spPr>
          <a:xfrm>
            <a:off x="838200" y="-472612"/>
            <a:ext cx="10370906" cy="472611"/>
          </a:xfrm>
        </p:spPr>
        <p:txBody>
          <a:bodyPr>
            <a:normAutofit fontScale="90000"/>
          </a:bodyPr>
          <a:lstStyle/>
          <a:p>
            <a:endParaRPr lang="en-US" dirty="0"/>
          </a:p>
        </p:txBody>
      </p:sp>
      <p:pic>
        <p:nvPicPr>
          <p:cNvPr id="5" name="Content Placeholder 4" descr="A picture containing text, screenshot, parallel, number&#10;&#10;Description automatically generated">
            <a:extLst>
              <a:ext uri="{FF2B5EF4-FFF2-40B4-BE49-F238E27FC236}">
                <a16:creationId xmlns:a16="http://schemas.microsoft.com/office/drawing/2014/main" id="{93759EB0-C9C7-A52D-EF2B-B9BBAF8E02E5}"/>
              </a:ext>
            </a:extLst>
          </p:cNvPr>
          <p:cNvPicPr>
            <a:picLocks noGrp="1" noChangeAspect="1"/>
          </p:cNvPicPr>
          <p:nvPr>
            <p:ph idx="1"/>
          </p:nvPr>
        </p:nvPicPr>
        <p:blipFill rotWithShape="1">
          <a:blip r:embed="rId2"/>
          <a:srcRect l="11421" t="1498" r="10664" b="6818"/>
          <a:stretch/>
        </p:blipFill>
        <p:spPr>
          <a:xfrm>
            <a:off x="2753475" y="365125"/>
            <a:ext cx="7191910" cy="6287784"/>
          </a:xfrm>
        </p:spPr>
      </p:pic>
    </p:spTree>
    <p:extLst>
      <p:ext uri="{BB962C8B-B14F-4D97-AF65-F5344CB8AC3E}">
        <p14:creationId xmlns:p14="http://schemas.microsoft.com/office/powerpoint/2010/main" val="1723906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AB8C5-3283-C33A-710B-30FBEB67CF2C}"/>
              </a:ext>
            </a:extLst>
          </p:cNvPr>
          <p:cNvSpPr>
            <a:spLocks noGrp="1"/>
          </p:cNvSpPr>
          <p:nvPr>
            <p:ph type="title"/>
          </p:nvPr>
        </p:nvSpPr>
        <p:spPr>
          <a:xfrm>
            <a:off x="643468" y="643467"/>
            <a:ext cx="3415612" cy="5571066"/>
          </a:xfrm>
        </p:spPr>
        <p:txBody>
          <a:bodyPr>
            <a:normAutofit/>
          </a:bodyPr>
          <a:lstStyle/>
          <a:p>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147D6C8C-027A-C6CC-0FBE-0C82B0347003}"/>
              </a:ext>
            </a:extLst>
          </p:cNvPr>
          <p:cNvGraphicFramePr>
            <a:graphicFrameLocks noGrp="1"/>
          </p:cNvGraphicFramePr>
          <p:nvPr>
            <p:ph idx="1"/>
            <p:extLst>
              <p:ext uri="{D42A27DB-BD31-4B8C-83A1-F6EECF244321}">
                <p14:modId xmlns:p14="http://schemas.microsoft.com/office/powerpoint/2010/main" val="77175877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568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F3B32F-D1D3-6D81-C176-E57224628309}"/>
              </a:ext>
            </a:extLst>
          </p:cNvPr>
          <p:cNvSpPr>
            <a:spLocks noGrp="1"/>
          </p:cNvSpPr>
          <p:nvPr>
            <p:ph idx="1"/>
          </p:nvPr>
        </p:nvSpPr>
        <p:spPr>
          <a:xfrm>
            <a:off x="1024128" y="637953"/>
            <a:ext cx="8018271" cy="5671407"/>
          </a:xfrm>
        </p:spPr>
        <p:txBody>
          <a:bodyPr>
            <a:normAutofit/>
          </a:bodyPr>
          <a:lstStyle/>
          <a:p>
            <a:r>
              <a:rPr lang="en-US" sz="1800" b="0" i="0" u="none" strike="noStrike" dirty="0">
                <a:effectLst/>
              </a:rPr>
              <a:t>Task: </a:t>
            </a:r>
            <a:r>
              <a:rPr lang="en-US" sz="1800" b="1" i="0" u="none" strike="noStrike" dirty="0">
                <a:effectLst/>
              </a:rPr>
              <a:t>Eligibility/Scheduling</a:t>
            </a:r>
            <a:endParaRPr lang="en-US" sz="1800" b="0" i="0" u="none" strike="noStrike" dirty="0">
              <a:effectLst/>
            </a:endParaRPr>
          </a:p>
          <a:p>
            <a:pPr>
              <a:buFont typeface="Arial" panose="020B0604020202020204" pitchFamily="34" charset="0"/>
              <a:buChar char="•"/>
            </a:pPr>
            <a:r>
              <a:rPr lang="en-US" sz="1800" b="0" i="0" u="none" strike="noStrike" dirty="0">
                <a:effectLst/>
              </a:rPr>
              <a:t>After your application is reviewed and approved, an eligibility/scheduling email will be sent from </a:t>
            </a:r>
            <a:r>
              <a:rPr lang="en-US" sz="1800" b="0" i="0" u="none" strike="noStrike" dirty="0" err="1">
                <a:effectLst/>
              </a:rPr>
              <a:t>pave@aavsb.org</a:t>
            </a:r>
            <a:r>
              <a:rPr lang="en-US" sz="1800" b="0" i="0" u="none" strike="noStrike" dirty="0">
                <a:effectLst/>
              </a:rPr>
              <a:t>. You’ll need to log into your </a:t>
            </a:r>
            <a:r>
              <a:rPr lang="en-US" sz="1800" b="0" i="0" u="none" strike="noStrike" dirty="0" err="1">
                <a:effectLst/>
              </a:rPr>
              <a:t>MyAAVSB</a:t>
            </a:r>
            <a:r>
              <a:rPr lang="en-US" sz="1800" b="0" i="0" u="none" strike="noStrike" dirty="0">
                <a:effectLst/>
              </a:rPr>
              <a:t> portal to access the PSI scheduling platform. Refer to Task #6 below for information about testing options.</a:t>
            </a:r>
          </a:p>
          <a:p>
            <a:pPr>
              <a:buFont typeface="Arial" panose="020B0604020202020204" pitchFamily="34" charset="0"/>
              <a:buChar char="•"/>
            </a:pPr>
            <a:r>
              <a:rPr lang="en-US" sz="1800" b="0" i="0" u="none" strike="noStrike" dirty="0">
                <a:effectLst/>
              </a:rPr>
              <a:t>Check your </a:t>
            </a:r>
            <a:r>
              <a:rPr lang="en-US" sz="1800" b="0" i="0" u="none" strike="noStrike" dirty="0" err="1">
                <a:effectLst/>
              </a:rPr>
              <a:t>MyAAVSB</a:t>
            </a:r>
            <a:r>
              <a:rPr lang="en-US" sz="1800" b="0" i="0" u="none" strike="noStrike" dirty="0">
                <a:effectLst/>
              </a:rPr>
              <a:t> portal to see if your eligibility/scheduling email has been sent. The Scheduling button will be enabled and turn green if your eligibility has been approved.</a:t>
            </a:r>
          </a:p>
          <a:p>
            <a:pPr>
              <a:buFont typeface="Arial" panose="020B0604020202020204" pitchFamily="34" charset="0"/>
              <a:buChar char="•"/>
            </a:pPr>
            <a:r>
              <a:rPr lang="en-US" sz="1800" b="0" i="0" u="none" strike="noStrike" dirty="0">
                <a:effectLst/>
              </a:rPr>
              <a:t>You can schedule your exam appointment up to 48 hours prior to the end of the exam window.</a:t>
            </a:r>
          </a:p>
          <a:p>
            <a:pPr>
              <a:buFont typeface="Arial" panose="020B0604020202020204" pitchFamily="34" charset="0"/>
              <a:buChar char="•"/>
            </a:pPr>
            <a:r>
              <a:rPr lang="en-US" sz="1800" b="0" i="0" u="none" strike="noStrike" dirty="0">
                <a:effectLst/>
              </a:rPr>
              <a:t>An individual score report will be auto generated and emailed to you by PSI, approximately 3-4 weeks after taking the exam.</a:t>
            </a:r>
          </a:p>
          <a:p>
            <a:pPr marL="1143000" lvl="2" indent="-228600">
              <a:buFont typeface="Arial" panose="020B0604020202020204" pitchFamily="34" charset="0"/>
              <a:buChar char="•"/>
            </a:pPr>
            <a:r>
              <a:rPr lang="en-US" sz="1800" b="0" i="0" u="none" strike="noStrike" dirty="0">
                <a:effectLst/>
              </a:rPr>
              <a:t>Your official score report will be posted to your MYAAVSB portal approximately 3-4 weeks after taking the exam.</a:t>
            </a:r>
          </a:p>
          <a:p>
            <a:pPr marL="1143000" lvl="2" indent="-228600">
              <a:buFont typeface="Arial" panose="020B0604020202020204" pitchFamily="34" charset="0"/>
              <a:buChar char="•"/>
            </a:pPr>
            <a:r>
              <a:rPr lang="en-US" sz="1800" b="0" i="0" u="none" strike="noStrike" dirty="0">
                <a:effectLst/>
              </a:rPr>
              <a:t>You will be able to view/print your score report for one year. The score report will show your score and a pass/fail designation.</a:t>
            </a:r>
          </a:p>
          <a:p>
            <a:endParaRPr lang="en-US" sz="1800"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56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0C43-9C2C-3BD3-E58E-F82F99D2DFE1}"/>
              </a:ext>
            </a:extLst>
          </p:cNvPr>
          <p:cNvSpPr>
            <a:spLocks noGrp="1"/>
          </p:cNvSpPr>
          <p:nvPr>
            <p:ph type="title"/>
          </p:nvPr>
        </p:nvSpPr>
        <p:spPr/>
        <p:txBody>
          <a:bodyPr/>
          <a:lstStyle/>
          <a:p>
            <a:r>
              <a:rPr lang="en-US" b="0" i="0" u="none" strike="noStrike" dirty="0">
                <a:solidFill>
                  <a:schemeClr val="tx1"/>
                </a:solidFill>
                <a:effectLst/>
                <a:latin typeface="+mn-lt"/>
              </a:rPr>
              <a:t>Task: </a:t>
            </a:r>
            <a:r>
              <a:rPr lang="en-US" b="1" i="0" u="none" strike="noStrike" dirty="0">
                <a:solidFill>
                  <a:schemeClr val="tx1"/>
                </a:solidFill>
                <a:effectLst/>
                <a:latin typeface="+mn-lt"/>
              </a:rPr>
              <a:t>Reschedule your Exam</a:t>
            </a:r>
            <a:br>
              <a:rPr lang="en-US" b="0" i="0" u="none" strike="noStrike" dirty="0">
                <a:solidFill>
                  <a:schemeClr val="tx1"/>
                </a:solidFill>
                <a:effectLst/>
                <a:latin typeface="+mn-lt"/>
              </a:rPr>
            </a:br>
            <a:endParaRPr lang="en-US" dirty="0">
              <a:solidFill>
                <a:schemeClr val="tx1"/>
              </a:solidFill>
              <a:latin typeface="+mn-lt"/>
            </a:endParaRPr>
          </a:p>
        </p:txBody>
      </p:sp>
      <p:sp>
        <p:nvSpPr>
          <p:cNvPr id="3" name="Content Placeholder 2">
            <a:extLst>
              <a:ext uri="{FF2B5EF4-FFF2-40B4-BE49-F238E27FC236}">
                <a16:creationId xmlns:a16="http://schemas.microsoft.com/office/drawing/2014/main" id="{83B854BC-5854-96DA-5B7F-AA8F7E7D0D8D}"/>
              </a:ext>
            </a:extLst>
          </p:cNvPr>
          <p:cNvSpPr>
            <a:spLocks noGrp="1"/>
          </p:cNvSpPr>
          <p:nvPr>
            <p:ph idx="1"/>
          </p:nvPr>
        </p:nvSpPr>
        <p:spPr/>
        <p:txBody>
          <a:bodyPr>
            <a:normAutofit/>
          </a:bodyPr>
          <a:lstStyle/>
          <a:p>
            <a:pPr algn="l">
              <a:buFont typeface="Arial" panose="020B0604020202020204" pitchFamily="34" charset="0"/>
              <a:buChar char="•"/>
            </a:pPr>
            <a:r>
              <a:rPr lang="en-US" b="0" i="0" u="none" strike="noStrike" dirty="0">
                <a:solidFill>
                  <a:srgbClr val="13131C"/>
                </a:solidFill>
                <a:effectLst/>
              </a:rPr>
              <a:t>On your </a:t>
            </a:r>
            <a:r>
              <a:rPr lang="en-US" b="1" i="0" u="none" strike="noStrike" dirty="0">
                <a:solidFill>
                  <a:srgbClr val="003E7E"/>
                </a:solidFill>
                <a:effectLst/>
                <a:hlinkClick r:id="rId2"/>
              </a:rPr>
              <a:t>MyAAVSB</a:t>
            </a:r>
            <a:r>
              <a:rPr lang="en-US" b="0" i="0" u="none" strike="noStrike" dirty="0">
                <a:solidFill>
                  <a:srgbClr val="13131C"/>
                </a:solidFill>
                <a:effectLst/>
              </a:rPr>
              <a:t> portal use the Schedule link to re-enter the PSI scheduling site to make changes to your selected time and location.</a:t>
            </a:r>
          </a:p>
          <a:p>
            <a:pPr algn="l">
              <a:buFont typeface="Arial" panose="020B0604020202020204" pitchFamily="34" charset="0"/>
              <a:buChar char="•"/>
            </a:pPr>
            <a:r>
              <a:rPr lang="en-US" b="0" i="0" u="none" strike="noStrike" dirty="0">
                <a:solidFill>
                  <a:srgbClr val="13131C"/>
                </a:solidFill>
                <a:effectLst/>
              </a:rPr>
              <a:t>You may change your time and location for your LRP or Test Center exam as many times as you need to, at least 48 hours prior to your currently scheduled exam. You may not change the date.</a:t>
            </a:r>
          </a:p>
          <a:p>
            <a:pPr algn="l">
              <a:buFont typeface="Arial" panose="020B0604020202020204" pitchFamily="34" charset="0"/>
              <a:buChar char="•"/>
            </a:pPr>
            <a:r>
              <a:rPr lang="en-US" b="0" i="0" u="none" strike="noStrike" dirty="0">
                <a:solidFill>
                  <a:srgbClr val="13131C"/>
                </a:solidFill>
                <a:effectLst/>
              </a:rPr>
              <a:t>Refer to the </a:t>
            </a:r>
            <a:r>
              <a:rPr lang="en-US" b="1" i="0" u="none" strike="noStrike" dirty="0">
                <a:solidFill>
                  <a:srgbClr val="003E7E"/>
                </a:solidFill>
                <a:effectLst/>
                <a:hlinkClick r:id="rId3"/>
              </a:rPr>
              <a:t>Candidate Handbook</a:t>
            </a:r>
            <a:r>
              <a:rPr lang="en-US" b="0" i="0" u="none" strike="noStrike" dirty="0">
                <a:solidFill>
                  <a:srgbClr val="13131C"/>
                </a:solidFill>
                <a:effectLst/>
              </a:rPr>
              <a:t> for information on cancelling a scheduled exam appointment to see if you are eligible for a partial refund.</a:t>
            </a:r>
          </a:p>
          <a:p>
            <a:pPr marL="742950" lvl="1" indent="-285750" algn="l">
              <a:buFont typeface="Arial" panose="020B0604020202020204" pitchFamily="34" charset="0"/>
              <a:buChar char="•"/>
            </a:pPr>
            <a:r>
              <a:rPr lang="en-US" b="0" i="0" u="none" strike="noStrike" dirty="0">
                <a:solidFill>
                  <a:srgbClr val="13131C"/>
                </a:solidFill>
                <a:effectLst/>
              </a:rPr>
              <a:t>You can cancel your scheduled exam appointment by using the Schedule link on your </a:t>
            </a:r>
            <a:r>
              <a:rPr lang="en-US" b="0" i="0" u="none" strike="noStrike" dirty="0" err="1">
                <a:solidFill>
                  <a:srgbClr val="13131C"/>
                </a:solidFill>
                <a:effectLst/>
              </a:rPr>
              <a:t>MyAAVSB</a:t>
            </a:r>
            <a:r>
              <a:rPr lang="en-US" b="0" i="0" u="none" strike="noStrike" dirty="0">
                <a:solidFill>
                  <a:srgbClr val="13131C"/>
                </a:solidFill>
                <a:effectLst/>
              </a:rPr>
              <a:t> portal to re-enter the PSI scheduling site.</a:t>
            </a:r>
          </a:p>
          <a:p>
            <a:pPr marL="742950" lvl="1" indent="-285750" algn="l">
              <a:buFont typeface="Arial" panose="020B0604020202020204" pitchFamily="34" charset="0"/>
              <a:buChar char="•"/>
            </a:pPr>
            <a:r>
              <a:rPr lang="en-US" b="0" i="0" u="none" strike="noStrike" dirty="0">
                <a:solidFill>
                  <a:srgbClr val="13131C"/>
                </a:solidFill>
                <a:effectLst/>
              </a:rPr>
              <a:t>You must also notify the AAVSB if you have cancelled an exam and think you are eligible for a partial refund, per the PAVE Candidate Handbook.</a:t>
            </a:r>
          </a:p>
          <a:p>
            <a:endParaRPr lang="en-US" dirty="0"/>
          </a:p>
        </p:txBody>
      </p:sp>
    </p:spTree>
    <p:extLst>
      <p:ext uri="{BB962C8B-B14F-4D97-AF65-F5344CB8AC3E}">
        <p14:creationId xmlns:p14="http://schemas.microsoft.com/office/powerpoint/2010/main" val="3256163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06F2-DBE2-6BCC-1679-53A6604973F3}"/>
              </a:ext>
            </a:extLst>
          </p:cNvPr>
          <p:cNvSpPr>
            <a:spLocks noGrp="1"/>
          </p:cNvSpPr>
          <p:nvPr>
            <p:ph type="title"/>
          </p:nvPr>
        </p:nvSpPr>
        <p:spPr/>
        <p:txBody>
          <a:bodyPr>
            <a:normAutofit/>
          </a:bodyPr>
          <a:lstStyle/>
          <a:p>
            <a:r>
              <a:rPr lang="en-US" b="1" i="0" u="none" strike="noStrike" dirty="0">
                <a:solidFill>
                  <a:schemeClr val="tx1"/>
                </a:solidFill>
                <a:effectLst/>
              </a:rPr>
              <a:t>6</a:t>
            </a:r>
            <a:r>
              <a:rPr lang="en-US" b="0" i="0" u="none" strike="noStrike" dirty="0">
                <a:solidFill>
                  <a:schemeClr val="tx1"/>
                </a:solidFill>
                <a:effectLst/>
              </a:rPr>
              <a:t> Task: </a:t>
            </a:r>
            <a:r>
              <a:rPr lang="en-US" b="1" i="0" u="none" strike="noStrike" dirty="0">
                <a:solidFill>
                  <a:schemeClr val="tx1"/>
                </a:solidFill>
                <a:effectLst/>
              </a:rPr>
              <a:t>Retake the QSE, if required</a:t>
            </a:r>
            <a:br>
              <a:rPr lang="en-US" b="0" i="0" u="none" strike="noStrike" dirty="0">
                <a:solidFill>
                  <a:schemeClr val="tx1"/>
                </a:solidFill>
                <a:effectLst/>
              </a:rPr>
            </a:br>
            <a:endParaRPr lang="en-US" dirty="0">
              <a:solidFill>
                <a:schemeClr val="tx1"/>
              </a:solidFill>
            </a:endParaRPr>
          </a:p>
        </p:txBody>
      </p:sp>
      <p:sp>
        <p:nvSpPr>
          <p:cNvPr id="3" name="Content Placeholder 2">
            <a:extLst>
              <a:ext uri="{FF2B5EF4-FFF2-40B4-BE49-F238E27FC236}">
                <a16:creationId xmlns:a16="http://schemas.microsoft.com/office/drawing/2014/main" id="{CF76D60C-B6DD-EE6A-DB5F-9193E128F7EA}"/>
              </a:ext>
            </a:extLst>
          </p:cNvPr>
          <p:cNvSpPr>
            <a:spLocks noGrp="1"/>
          </p:cNvSpPr>
          <p:nvPr>
            <p:ph idx="1"/>
          </p:nvPr>
        </p:nvSpPr>
        <p:spPr/>
        <p:txBody>
          <a:bodyPr>
            <a:normAutofit/>
          </a:bodyPr>
          <a:lstStyle/>
          <a:p>
            <a:pPr algn="l"/>
            <a:r>
              <a:rPr lang="en-US" b="0" i="0" u="none" strike="noStrike" dirty="0">
                <a:solidFill>
                  <a:srgbClr val="13131C"/>
                </a:solidFill>
                <a:effectLst/>
              </a:rPr>
              <a:t>How do I retake the QSE? How much does it cost?</a:t>
            </a:r>
          </a:p>
          <a:p>
            <a:pPr algn="l"/>
            <a:r>
              <a:rPr lang="en-US" b="0" i="0" u="none" strike="noStrike" dirty="0">
                <a:solidFill>
                  <a:srgbClr val="13131C"/>
                </a:solidFill>
                <a:effectLst/>
              </a:rPr>
              <a:t>Refer to the </a:t>
            </a:r>
            <a:r>
              <a:rPr lang="en-US" b="1" i="0" u="none" strike="noStrike" dirty="0">
                <a:solidFill>
                  <a:srgbClr val="003E7E"/>
                </a:solidFill>
                <a:effectLst/>
                <a:hlinkClick r:id="rId2"/>
              </a:rPr>
              <a:t>PAVE Standards &amp; Policies</a:t>
            </a:r>
            <a:r>
              <a:rPr lang="en-US" b="1" i="0" u="none" strike="noStrike" dirty="0">
                <a:solidFill>
                  <a:srgbClr val="13131C"/>
                </a:solidFill>
                <a:effectLst/>
              </a:rPr>
              <a:t> </a:t>
            </a:r>
            <a:r>
              <a:rPr lang="en-US" b="0" i="0" u="none" strike="noStrike" dirty="0">
                <a:solidFill>
                  <a:srgbClr val="13131C"/>
                </a:solidFill>
                <a:effectLst/>
              </a:rPr>
              <a:t>and the </a:t>
            </a:r>
            <a:r>
              <a:rPr lang="en-US" b="1" i="0" u="none" strike="noStrike" dirty="0">
                <a:solidFill>
                  <a:srgbClr val="003E7E"/>
                </a:solidFill>
                <a:effectLst/>
                <a:hlinkClick r:id="rId3"/>
              </a:rPr>
              <a:t>QSE Retake Guidelines</a:t>
            </a:r>
            <a:r>
              <a:rPr lang="en-US" b="1" i="0" u="none" strike="noStrike" dirty="0">
                <a:solidFill>
                  <a:srgbClr val="13131C"/>
                </a:solidFill>
                <a:effectLst/>
              </a:rPr>
              <a:t> </a:t>
            </a:r>
            <a:r>
              <a:rPr lang="en-US" b="0" i="0" u="none" strike="noStrike" dirty="0">
                <a:solidFill>
                  <a:srgbClr val="13131C"/>
                </a:solidFill>
                <a:effectLst/>
              </a:rPr>
              <a:t>before you apply to retake the QSE.</a:t>
            </a:r>
          </a:p>
          <a:p>
            <a:pPr algn="l">
              <a:buFont typeface="Arial" panose="020B0604020202020204" pitchFamily="34" charset="0"/>
              <a:buChar char="•"/>
            </a:pPr>
            <a:r>
              <a:rPr lang="en-US" b="0" i="0" u="none" strike="noStrike" dirty="0">
                <a:solidFill>
                  <a:srgbClr val="333333"/>
                </a:solidFill>
                <a:effectLst/>
              </a:rPr>
              <a:t>If a retake is necessary, you will be allowed 5 business days from when your results are emailed to apply for the next QSE, regardless of the posted application deadline. </a:t>
            </a:r>
            <a:r>
              <a:rPr lang="en-US" b="1" i="0" u="none" strike="noStrike" dirty="0">
                <a:solidFill>
                  <a:srgbClr val="333333"/>
                </a:solidFill>
                <a:effectLst/>
              </a:rPr>
              <a:t>The fee to retake is $1,500 USD.</a:t>
            </a:r>
            <a:endParaRPr lang="en-US" b="0" i="0" u="none" strike="noStrike" dirty="0">
              <a:solidFill>
                <a:srgbClr val="333333"/>
              </a:solidFill>
              <a:effectLst/>
            </a:endParaRPr>
          </a:p>
          <a:p>
            <a:pPr algn="l">
              <a:buFont typeface="Arial" panose="020B0604020202020204" pitchFamily="34" charset="0"/>
              <a:buChar char="•"/>
            </a:pPr>
            <a:r>
              <a:rPr lang="en-US" b="0" i="0" u="none" strike="noStrike" dirty="0">
                <a:solidFill>
                  <a:srgbClr val="333333"/>
                </a:solidFill>
                <a:effectLst/>
              </a:rPr>
              <a:t>Remember to notify the AAVSB at </a:t>
            </a:r>
            <a:r>
              <a:rPr lang="en-US" b="1" i="0" u="none" strike="noStrike" dirty="0">
                <a:solidFill>
                  <a:srgbClr val="003E7E"/>
                </a:solidFill>
                <a:effectLst/>
                <a:hlinkClick r:id="rId4"/>
              </a:rPr>
              <a:t>pave@aavsb.org</a:t>
            </a:r>
            <a:r>
              <a:rPr lang="en-US" b="1" i="0" u="none" strike="noStrike" dirty="0">
                <a:solidFill>
                  <a:srgbClr val="333333"/>
                </a:solidFill>
                <a:effectLst/>
              </a:rPr>
              <a:t> </a:t>
            </a:r>
            <a:r>
              <a:rPr lang="en-US" b="0" i="0" u="none" strike="noStrike" dirty="0">
                <a:solidFill>
                  <a:srgbClr val="333333"/>
                </a:solidFill>
                <a:effectLst/>
              </a:rPr>
              <a:t>of any address or email changes, so you receive communication in a timely manner.</a:t>
            </a:r>
          </a:p>
          <a:p>
            <a:endParaRPr lang="en-US" dirty="0"/>
          </a:p>
        </p:txBody>
      </p:sp>
    </p:spTree>
    <p:extLst>
      <p:ext uri="{BB962C8B-B14F-4D97-AF65-F5344CB8AC3E}">
        <p14:creationId xmlns:p14="http://schemas.microsoft.com/office/powerpoint/2010/main" val="650786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82AB-A7D9-CD70-B6F1-5D05135686EF}"/>
              </a:ext>
            </a:extLst>
          </p:cNvPr>
          <p:cNvSpPr>
            <a:spLocks noGrp="1"/>
          </p:cNvSpPr>
          <p:nvPr>
            <p:ph type="title"/>
          </p:nvPr>
        </p:nvSpPr>
        <p:spPr>
          <a:xfrm>
            <a:off x="838200" y="365126"/>
            <a:ext cx="10515600" cy="496722"/>
          </a:xfrm>
        </p:spPr>
        <p:txBody>
          <a:bodyPr>
            <a:normAutofit fontScale="90000"/>
          </a:bodyPr>
          <a:lstStyle/>
          <a:p>
            <a:r>
              <a:rPr lang="en-US" b="1" i="0" u="none" strike="noStrike" dirty="0">
                <a:solidFill>
                  <a:schemeClr val="tx1"/>
                </a:solidFill>
                <a:effectLst/>
              </a:rPr>
              <a:t>7</a:t>
            </a:r>
            <a:r>
              <a:rPr lang="en-US" b="0" i="0" u="none" strike="noStrike" dirty="0">
                <a:solidFill>
                  <a:schemeClr val="tx1"/>
                </a:solidFill>
                <a:effectLst/>
              </a:rPr>
              <a:t> Task</a:t>
            </a:r>
            <a:br>
              <a:rPr lang="en-US" b="0" i="0" u="none" strike="noStrike" dirty="0">
                <a:solidFill>
                  <a:schemeClr val="tx1"/>
                </a:solidFill>
                <a:effectLst/>
              </a:rPr>
            </a:br>
            <a:endParaRPr lang="en-US" dirty="0">
              <a:solidFill>
                <a:schemeClr val="tx1"/>
              </a:solidFill>
            </a:endParaRPr>
          </a:p>
        </p:txBody>
      </p:sp>
      <p:sp>
        <p:nvSpPr>
          <p:cNvPr id="3" name="Content Placeholder 2">
            <a:extLst>
              <a:ext uri="{FF2B5EF4-FFF2-40B4-BE49-F238E27FC236}">
                <a16:creationId xmlns:a16="http://schemas.microsoft.com/office/drawing/2014/main" id="{79329E3D-C31B-C4A9-96B2-D7117506424A}"/>
              </a:ext>
            </a:extLst>
          </p:cNvPr>
          <p:cNvSpPr>
            <a:spLocks noGrp="1"/>
          </p:cNvSpPr>
          <p:nvPr>
            <p:ph idx="1"/>
          </p:nvPr>
        </p:nvSpPr>
        <p:spPr>
          <a:xfrm>
            <a:off x="838200" y="630620"/>
            <a:ext cx="10515600" cy="6227379"/>
          </a:xfrm>
        </p:spPr>
        <p:txBody>
          <a:bodyPr>
            <a:normAutofit fontScale="70000" lnSpcReduction="20000"/>
          </a:bodyPr>
          <a:lstStyle/>
          <a:p>
            <a:pPr algn="l"/>
            <a:r>
              <a:rPr lang="en-US" b="1" i="0" u="none" strike="noStrike" dirty="0">
                <a:effectLst/>
                <a:latin typeface="Source Sans Pro" panose="020B0503030403020204" pitchFamily="34" charset="0"/>
              </a:rPr>
              <a:t>Live Remote Proctored (LRP) Requirements prior to and at exam time:</a:t>
            </a:r>
          </a:p>
          <a:p>
            <a:pPr algn="l">
              <a:buFont typeface="Arial" panose="020B0604020202020204" pitchFamily="34" charset="0"/>
              <a:buChar char="•"/>
            </a:pPr>
            <a:r>
              <a:rPr lang="en-US" b="0" i="0" u="none" strike="noStrike" dirty="0">
                <a:effectLst/>
                <a:latin typeface="Source Sans Pro" panose="020B0503030403020204" pitchFamily="34" charset="0"/>
              </a:rPr>
              <a:t>Hardware compatibility – PC /MAC only </a:t>
            </a:r>
            <a:r>
              <a:rPr lang="en-US" b="1" i="0" u="none" strike="noStrike" dirty="0">
                <a:effectLst/>
                <a:latin typeface="Source Sans Pro" panose="020B0503030403020204" pitchFamily="34" charset="0"/>
              </a:rPr>
              <a:t>(iPad, Chromebook and other tablets will NOT work)</a:t>
            </a:r>
            <a:r>
              <a:rPr lang="en-US" b="0" i="0" u="none" strike="noStrike" dirty="0">
                <a:effectLst/>
                <a:latin typeface="Source Sans Pro" panose="020B0503030403020204" pitchFamily="34" charset="0"/>
              </a:rPr>
              <a:t>.</a:t>
            </a:r>
          </a:p>
          <a:p>
            <a:pPr algn="l">
              <a:buFont typeface="Arial" panose="020B0604020202020204" pitchFamily="34" charset="0"/>
              <a:buChar char="•"/>
            </a:pPr>
            <a:r>
              <a:rPr lang="en-US" b="0" i="0" u="none" strike="noStrike" dirty="0">
                <a:effectLst/>
                <a:latin typeface="Source Sans Pro" panose="020B0503030403020204" pitchFamily="34" charset="0"/>
              </a:rPr>
              <a:t>Operating System – Windows 7 and higher and MAC 10</a:t>
            </a:r>
          </a:p>
          <a:p>
            <a:pPr algn="l">
              <a:buFont typeface="Arial" panose="020B0604020202020204" pitchFamily="34" charset="0"/>
              <a:buChar char="•"/>
            </a:pPr>
            <a:r>
              <a:rPr lang="en-US" b="0" i="0" u="none" strike="noStrike" dirty="0">
                <a:effectLst/>
                <a:latin typeface="Source Sans Pro" panose="020B0503030403020204" pitchFamily="34" charset="0"/>
              </a:rPr>
              <a:t>Browser – Google Chrome 58.0 or higher. This is the only browser supported.</a:t>
            </a:r>
          </a:p>
          <a:p>
            <a:pPr marL="742950" lvl="1" indent="-285750" algn="l">
              <a:buFont typeface="Arial" panose="020B0604020202020204" pitchFamily="34" charset="0"/>
              <a:buChar char="•"/>
            </a:pPr>
            <a:r>
              <a:rPr lang="en-US" b="1" i="0" u="none" strike="noStrike"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How do I know what browser version I have?</a:t>
            </a:r>
            <a:endParaRPr lang="en-US" b="0" i="0" u="none" strike="noStrike" dirty="0">
              <a:effectLst/>
              <a:latin typeface="Source Sans Pro" panose="020B0503030403020204" pitchFamily="34" charset="0"/>
            </a:endParaRPr>
          </a:p>
          <a:p>
            <a:pPr algn="l">
              <a:buFont typeface="Arial" panose="020B0604020202020204" pitchFamily="34" charset="0"/>
              <a:buChar char="•"/>
            </a:pPr>
            <a:r>
              <a:rPr lang="en-US" b="0" i="0" u="none" strike="noStrike" dirty="0">
                <a:effectLst/>
                <a:latin typeface="Source Sans Pro" panose="020B0503030403020204" pitchFamily="34" charset="0"/>
              </a:rPr>
              <a:t>Other Requirements</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Web cam</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Microphone</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Speakers</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Stable Broadband internet connection (500 Kbits per second or higher)</a:t>
            </a:r>
          </a:p>
          <a:p>
            <a:pPr marL="1143000" lvl="2" indent="-228600" algn="l">
              <a:buFont typeface="Arial" panose="020B0604020202020204" pitchFamily="34" charset="0"/>
              <a:buChar char="•"/>
            </a:pPr>
            <a:r>
              <a:rPr lang="en-US" b="1" i="0" u="none" strike="noStrike"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Test my internet speed</a:t>
            </a:r>
            <a:endParaRPr lang="en-US" b="0" i="0" u="none" strike="noStrike" dirty="0">
              <a:effectLst/>
              <a:latin typeface="Source Sans Pro" panose="020B0503030403020204" pitchFamily="34" charset="0"/>
            </a:endParaRPr>
          </a:p>
          <a:p>
            <a:pPr algn="l">
              <a:buFont typeface="Arial" panose="020B0604020202020204" pitchFamily="34" charset="0"/>
              <a:buChar char="•"/>
            </a:pPr>
            <a:r>
              <a:rPr lang="en-US" b="0" i="0" u="none" strike="noStrike" dirty="0">
                <a:effectLst/>
                <a:latin typeface="Source Sans Pro" panose="020B0503030403020204" pitchFamily="34" charset="0"/>
              </a:rPr>
              <a:t>Allowable Materials: Mini Whiteboard, dry erase marker, and eraser.</a:t>
            </a:r>
          </a:p>
          <a:p>
            <a:pPr algn="l">
              <a:buFont typeface="Arial" panose="020B0604020202020204" pitchFamily="34" charset="0"/>
              <a:buChar char="•"/>
            </a:pPr>
            <a:r>
              <a:rPr lang="en-US" b="0" i="0" u="none" strike="noStrike" dirty="0">
                <a:effectLst/>
                <a:latin typeface="Source Sans Pro" panose="020B0503030403020204" pitchFamily="34" charset="0"/>
              </a:rPr>
              <a:t>You MUST do a </a:t>
            </a:r>
            <a:r>
              <a:rPr lang="en-US" b="1" i="0" u="none" strike="noStrike" dirty="0">
                <a:effectLst/>
                <a:latin typeface="Source Sans Pro" panose="020B0503030403020204" pitchFamily="34" charset="0"/>
                <a:hlinkClick r:id="rId4">
                  <a:extLst>
                    <a:ext uri="{A12FA001-AC4F-418D-AE19-62706E023703}">
                      <ahyp:hlinkClr xmlns:ahyp="http://schemas.microsoft.com/office/drawing/2018/hyperlinkcolor" val="tx"/>
                    </a:ext>
                  </a:extLst>
                </a:hlinkClick>
              </a:rPr>
              <a:t>system check</a:t>
            </a:r>
            <a:r>
              <a:rPr lang="en-US" b="0" i="0" u="none" strike="noStrike" dirty="0">
                <a:effectLst/>
                <a:latin typeface="Source Sans Pro" panose="020B0503030403020204" pitchFamily="34" charset="0"/>
              </a:rPr>
              <a:t> prior to your scheduled exam</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The system check will not assess your operating system. Be sure your computer meets the requirements outlined above for Hardware Compatibility, Operating System and Browser.</a:t>
            </a:r>
          </a:p>
          <a:p>
            <a:pPr algn="l">
              <a:buFont typeface="Arial" panose="020B0604020202020204" pitchFamily="34" charset="0"/>
              <a:buChar char="•"/>
            </a:pPr>
            <a:r>
              <a:rPr lang="en-US" b="0" i="0" u="none" strike="noStrike" dirty="0">
                <a:effectLst/>
                <a:latin typeface="Source Sans Pro" panose="020B0503030403020204" pitchFamily="34" charset="0"/>
              </a:rPr>
              <a:t>Room scan – 360-degree scan of your testing environment and your work area.</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This may require you to lift your laptop or PC if your webcam is not detachable.</a:t>
            </a:r>
          </a:p>
          <a:p>
            <a:pPr algn="l">
              <a:buFont typeface="Arial" panose="020B0604020202020204" pitchFamily="34" charset="0"/>
              <a:buChar char="•"/>
            </a:pPr>
            <a:r>
              <a:rPr lang="en-US" b="0" i="0" u="none" strike="noStrike" dirty="0">
                <a:effectLst/>
                <a:latin typeface="Source Sans Pro" panose="020B0503030403020204" pitchFamily="34" charset="0"/>
              </a:rPr>
              <a:t>If you experience problems during your exams, any of the following may be required:</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another room scan</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showing your ID</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contacting PSI technical and/or customer support at </a:t>
            </a:r>
            <a:r>
              <a:rPr lang="en-US" b="1" i="0" u="none" strike="noStrike" dirty="0">
                <a:effectLst/>
                <a:latin typeface="Source Sans Pro" panose="020B0503030403020204" pitchFamily="34" charset="0"/>
                <a:hlinkClick r:id="rId5">
                  <a:extLst>
                    <a:ext uri="{A12FA001-AC4F-418D-AE19-62706E023703}">
                      <ahyp:hlinkClr xmlns:ahyp="http://schemas.microsoft.com/office/drawing/2018/hyperlinkcolor" val="tx"/>
                    </a:ext>
                  </a:extLst>
                </a:hlinkClick>
              </a:rPr>
              <a:t>833.518.7459</a:t>
            </a:r>
            <a:r>
              <a:rPr lang="en-US" b="0" i="0" u="none" strike="noStrike" dirty="0">
                <a:effectLst/>
                <a:latin typeface="Source Sans Pro" panose="020B0503030403020204" pitchFamily="34" charset="0"/>
              </a:rPr>
              <a:t>.</a:t>
            </a:r>
          </a:p>
          <a:p>
            <a:pPr marL="742950" lvl="1" indent="-285750" algn="l">
              <a:buFont typeface="Arial" panose="020B0604020202020204" pitchFamily="34" charset="0"/>
              <a:buChar char="•"/>
            </a:pPr>
            <a:r>
              <a:rPr lang="en-US" b="0" i="0" u="none" strike="noStrike" dirty="0">
                <a:effectLst/>
                <a:latin typeface="Source Sans Pro" panose="020B0503030403020204" pitchFamily="34" charset="0"/>
              </a:rPr>
              <a:t>PSI may need to access your computer remotely to help resolve any technical issues.</a:t>
            </a:r>
          </a:p>
          <a:p>
            <a:pPr algn="l"/>
            <a:r>
              <a:rPr lang="en-US" b="0" i="0" u="none" strike="noStrike" dirty="0">
                <a:effectLst/>
                <a:latin typeface="Source Sans Pro" panose="020B0503030403020204" pitchFamily="34" charset="0"/>
              </a:rPr>
              <a:t>When you’re ready, simply log into your </a:t>
            </a:r>
            <a:r>
              <a:rPr lang="en-US" b="0" i="0" u="none" strike="noStrike" dirty="0" err="1">
                <a:effectLst/>
                <a:latin typeface="Source Sans Pro" panose="020B0503030403020204" pitchFamily="34" charset="0"/>
              </a:rPr>
              <a:t>MyAAVSB</a:t>
            </a:r>
            <a:r>
              <a:rPr lang="en-US" b="0" i="0" u="none" strike="noStrike" dirty="0">
                <a:effectLst/>
                <a:latin typeface="Source Sans Pro" panose="020B0503030403020204" pitchFamily="34" charset="0"/>
              </a:rPr>
              <a:t> account, and select </a:t>
            </a:r>
            <a:r>
              <a:rPr lang="en-US" b="1" i="0" u="none" strike="noStrike" dirty="0">
                <a:effectLst/>
                <a:latin typeface="Source Sans Pro" panose="020B0503030403020204" pitchFamily="34" charset="0"/>
              </a:rPr>
              <a:t>Remote Online Proctored Exam </a:t>
            </a:r>
            <a:r>
              <a:rPr lang="en-US" b="0" i="0" u="none" strike="noStrike" dirty="0">
                <a:effectLst/>
                <a:latin typeface="Source Sans Pro" panose="020B0503030403020204" pitchFamily="34" charset="0"/>
              </a:rPr>
              <a:t>when scheduling your exam through PSI.</a:t>
            </a:r>
          </a:p>
          <a:p>
            <a:endParaRPr lang="en-US" dirty="0"/>
          </a:p>
        </p:txBody>
      </p:sp>
    </p:spTree>
    <p:extLst>
      <p:ext uri="{BB962C8B-B14F-4D97-AF65-F5344CB8AC3E}">
        <p14:creationId xmlns:p14="http://schemas.microsoft.com/office/powerpoint/2010/main" val="3565756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BE34-6A20-9098-EEB6-DF7823C54139}"/>
              </a:ext>
            </a:extLst>
          </p:cNvPr>
          <p:cNvSpPr>
            <a:spLocks noGrp="1"/>
          </p:cNvSpPr>
          <p:nvPr>
            <p:ph type="title"/>
          </p:nvPr>
        </p:nvSpPr>
        <p:spPr/>
        <p:txBody>
          <a:bodyPr>
            <a:normAutofit fontScale="90000"/>
          </a:bodyPr>
          <a:lstStyle/>
          <a:p>
            <a:pPr algn="l"/>
            <a:r>
              <a:rPr lang="en-US" b="1" i="0" u="none" strike="noStrike" dirty="0">
                <a:effectLst/>
              </a:rPr>
              <a:t>Complete Evaluated Clinical Experience</a:t>
            </a:r>
            <a:br>
              <a:rPr lang="en-US" b="1" i="0" u="none" strike="noStrike" dirty="0">
                <a:effectLst/>
              </a:rPr>
            </a:br>
            <a:endParaRPr lang="en-US" b="1" dirty="0"/>
          </a:p>
        </p:txBody>
      </p:sp>
      <p:sp>
        <p:nvSpPr>
          <p:cNvPr id="3" name="Content Placeholder 2">
            <a:extLst>
              <a:ext uri="{FF2B5EF4-FFF2-40B4-BE49-F238E27FC236}">
                <a16:creationId xmlns:a16="http://schemas.microsoft.com/office/drawing/2014/main" id="{25716C3C-0DB5-6738-3E51-BC075426BB49}"/>
              </a:ext>
            </a:extLst>
          </p:cNvPr>
          <p:cNvSpPr>
            <a:spLocks noGrp="1"/>
          </p:cNvSpPr>
          <p:nvPr>
            <p:ph idx="1"/>
          </p:nvPr>
        </p:nvSpPr>
        <p:spPr>
          <a:xfrm>
            <a:off x="1024128" y="1892595"/>
            <a:ext cx="9720073" cy="4416765"/>
          </a:xfrm>
        </p:spPr>
        <p:txBody>
          <a:bodyPr>
            <a:normAutofit fontScale="92500" lnSpcReduction="20000"/>
          </a:bodyPr>
          <a:lstStyle/>
          <a:p>
            <a:r>
              <a:rPr lang="en-US" b="1" i="0" u="none" strike="noStrike" dirty="0">
                <a:effectLst/>
              </a:rPr>
              <a:t>1</a:t>
            </a:r>
            <a:r>
              <a:rPr lang="en-US" b="0" i="0" u="none" strike="noStrike" dirty="0">
                <a:effectLst/>
              </a:rPr>
              <a:t> Task: </a:t>
            </a:r>
            <a:r>
              <a:rPr lang="en-US" b="1" i="0" u="none" strike="noStrike" dirty="0">
                <a:effectLst/>
              </a:rPr>
              <a:t>Complete clinical proficiency requirement</a:t>
            </a:r>
            <a:endParaRPr lang="en-US" b="0" i="0" u="none" strike="noStrike" dirty="0">
              <a:effectLst/>
            </a:endParaRPr>
          </a:p>
          <a:p>
            <a:pPr algn="l">
              <a:buFont typeface="Arial" panose="020B0604020202020204" pitchFamily="34" charset="0"/>
              <a:buChar char="•"/>
            </a:pPr>
            <a:r>
              <a:rPr lang="en-US" b="0" i="0" u="none" strike="noStrike" dirty="0">
                <a:effectLst/>
              </a:rPr>
              <a:t>The evaluated clinical experience (ECE) is for currently enrolled students or veterinary graduates from non-accredited veterinary schools. The ECE may be completed pre- or post-graduation.</a:t>
            </a:r>
          </a:p>
          <a:p>
            <a:pPr algn="l">
              <a:buFont typeface="Arial" panose="020B0604020202020204" pitchFamily="34" charset="0"/>
              <a:buChar char="•"/>
            </a:pPr>
            <a:r>
              <a:rPr lang="en-US" b="0" i="0" u="none" strike="noStrike" dirty="0">
                <a:effectLst/>
              </a:rPr>
              <a:t>You are enrolled in an AVMA-accredited veterinary college or university to complete the same clinical rotations as regularly enrolled students. The host veterinary school agrees to evaluate the PAVE candidates the same as regular students and provide the PAVE program with grade reports and verification forms.</a:t>
            </a:r>
          </a:p>
          <a:p>
            <a:pPr algn="l">
              <a:buFont typeface="Arial" panose="020B0604020202020204" pitchFamily="34" charset="0"/>
              <a:buChar char="•"/>
            </a:pPr>
            <a:r>
              <a:rPr lang="en-US" b="0" i="0" u="none" strike="noStrike" dirty="0">
                <a:effectLst/>
              </a:rPr>
              <a:t>PAVE candidates must provide the following information submitted directly from the university before beginning clinical rotations:</a:t>
            </a:r>
          </a:p>
          <a:p>
            <a:pPr marL="742950" lvl="1" indent="-285750" algn="l">
              <a:buFont typeface="Arial" panose="020B0604020202020204" pitchFamily="34" charset="0"/>
              <a:buChar char="•"/>
            </a:pPr>
            <a:r>
              <a:rPr lang="en-US" b="0" i="0" u="none" strike="noStrike" dirty="0">
                <a:effectLst/>
              </a:rPr>
              <a:t>Copy of the acceptance letter from the university; and</a:t>
            </a:r>
          </a:p>
          <a:p>
            <a:pPr marL="742950" lvl="1" indent="-285750" algn="l">
              <a:buFont typeface="Arial" panose="020B0604020202020204" pitchFamily="34" charset="0"/>
              <a:buChar char="•"/>
            </a:pPr>
            <a:r>
              <a:rPr lang="en-US" b="1" i="0" u="none" strike="noStrike" dirty="0">
                <a:effectLst/>
                <a:hlinkClick r:id="rId2">
                  <a:extLst>
                    <a:ext uri="{A12FA001-AC4F-418D-AE19-62706E023703}">
                      <ahyp:hlinkClr xmlns:ahyp="http://schemas.microsoft.com/office/drawing/2018/hyperlinkcolor" val="tx"/>
                    </a:ext>
                  </a:extLst>
                </a:hlinkClick>
              </a:rPr>
              <a:t>ECE School Acknowledgement form </a:t>
            </a:r>
            <a:r>
              <a:rPr lang="en-US" b="0" i="0" u="none" strike="noStrike" dirty="0">
                <a:effectLst/>
              </a:rPr>
              <a:t>provided by AAVSB, signed by the academic dean (or designated representative)</a:t>
            </a:r>
          </a:p>
          <a:p>
            <a:r>
              <a:rPr lang="en-US" b="0" i="0" u="none" strike="noStrike" dirty="0">
                <a:effectLst/>
              </a:rPr>
              <a:t>For the ECE to count toward the PAVE requirement for clinical proficiency, you must pass the QSE prior to the start of your first clinical rotation.</a:t>
            </a:r>
          </a:p>
          <a:p>
            <a:endParaRPr lang="en-US" dirty="0"/>
          </a:p>
        </p:txBody>
      </p:sp>
    </p:spTree>
    <p:extLst>
      <p:ext uri="{BB962C8B-B14F-4D97-AF65-F5344CB8AC3E}">
        <p14:creationId xmlns:p14="http://schemas.microsoft.com/office/powerpoint/2010/main" val="27942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206D7-96BB-D61B-13D7-C27F6D533BFE}"/>
              </a:ext>
            </a:extLst>
          </p:cNvPr>
          <p:cNvSpPr>
            <a:spLocks noGrp="1"/>
          </p:cNvSpPr>
          <p:nvPr>
            <p:ph idx="1"/>
          </p:nvPr>
        </p:nvSpPr>
        <p:spPr/>
        <p:txBody>
          <a:bodyPr>
            <a:normAutofit fontScale="92500" lnSpcReduction="10000"/>
          </a:bodyPr>
          <a:lstStyle/>
          <a:p>
            <a:r>
              <a:rPr lang="en-US" b="1" dirty="0">
                <a:effectLst/>
              </a:rPr>
              <a:t>Option #1: Accepted English proficiency examinations: </a:t>
            </a:r>
            <a:endParaRPr lang="en-US" dirty="0">
              <a:effectLst/>
            </a:endParaRPr>
          </a:p>
          <a:p>
            <a:r>
              <a:rPr lang="en-US" dirty="0">
                <a:effectLst/>
              </a:rPr>
              <a:t> Passage of the </a:t>
            </a:r>
            <a:r>
              <a:rPr lang="en-US" b="1" dirty="0">
                <a:effectLst/>
              </a:rPr>
              <a:t>Test of English as a Foreign Language Internet (TOEFL </a:t>
            </a:r>
            <a:r>
              <a:rPr lang="en-US" b="1" dirty="0" err="1">
                <a:effectLst/>
              </a:rPr>
              <a:t>iBT</a:t>
            </a:r>
            <a:r>
              <a:rPr lang="en-US" b="1" dirty="0">
                <a:effectLst/>
              </a:rPr>
              <a:t>, or </a:t>
            </a:r>
            <a:r>
              <a:rPr lang="en-US" b="1" dirty="0" err="1">
                <a:effectLst/>
              </a:rPr>
              <a:t>iBT</a:t>
            </a:r>
            <a:r>
              <a:rPr lang="en-US" b="1" dirty="0">
                <a:effectLst/>
              </a:rPr>
              <a:t> TOEFL Home Edition) </a:t>
            </a:r>
            <a:r>
              <a:rPr lang="en-US" dirty="0">
                <a:effectLst/>
              </a:rPr>
              <a:t>with minimum section scores as follows: listening 26; speaking 26; writing 20; and reading 18; or </a:t>
            </a:r>
          </a:p>
          <a:p>
            <a:r>
              <a:rPr lang="en-US" dirty="0">
                <a:effectLst/>
              </a:rPr>
              <a:t> Passage of the </a:t>
            </a:r>
            <a:r>
              <a:rPr lang="en-US" b="1" dirty="0">
                <a:effectLst/>
              </a:rPr>
              <a:t>International English Language Testing System (IELTS) </a:t>
            </a:r>
            <a:r>
              <a:rPr lang="en-US" dirty="0">
                <a:effectLst/>
              </a:rPr>
              <a:t>with a minimum score of 6.5 overall and minimum section scores of Speaking: 7; Listening: 6.5; Reading and Writing: 6. PAVE Candidates must take the Academic Module. </a:t>
            </a:r>
          </a:p>
          <a:p>
            <a:br>
              <a:rPr lang="en-US" dirty="0">
                <a:effectLst/>
              </a:rPr>
            </a:br>
            <a:endParaRPr lang="en-US" dirty="0">
              <a:effectLst/>
            </a:endParaRPr>
          </a:p>
          <a:p>
            <a:r>
              <a:rPr lang="en-US" b="1" dirty="0">
                <a:effectLst/>
              </a:rPr>
              <a:t>NOTE: </a:t>
            </a:r>
            <a:r>
              <a:rPr lang="en-US" i="1" dirty="0">
                <a:effectLst/>
              </a:rPr>
              <a:t>TOEFL and IELTS scores are considered valid for two years after the test date. English proficiency scores must be valid at the time a PAVE candidate sits for the QSE. Candidates must meet all section requirements on a single English proficiency examination. </a:t>
            </a:r>
            <a:endParaRPr lang="en-US" dirty="0">
              <a:effectLst/>
            </a:endParaRPr>
          </a:p>
          <a:p>
            <a:endParaRPr lang="en-US" dirty="0"/>
          </a:p>
        </p:txBody>
      </p:sp>
    </p:spTree>
    <p:extLst>
      <p:ext uri="{BB962C8B-B14F-4D97-AF65-F5344CB8AC3E}">
        <p14:creationId xmlns:p14="http://schemas.microsoft.com/office/powerpoint/2010/main" val="350115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57BF-4F06-6A79-B68F-C584A222EE1B}"/>
              </a:ext>
            </a:extLst>
          </p:cNvPr>
          <p:cNvSpPr>
            <a:spLocks noGrp="1"/>
          </p:cNvSpPr>
          <p:nvPr>
            <p:ph type="title"/>
          </p:nvPr>
        </p:nvSpPr>
        <p:spPr/>
        <p:txBody>
          <a:bodyPr>
            <a:normAutofit/>
          </a:bodyPr>
          <a:lstStyle/>
          <a:p>
            <a:r>
              <a:rPr lang="en-US" b="1" i="0" u="none" strike="noStrike" dirty="0">
                <a:solidFill>
                  <a:schemeClr val="tx1"/>
                </a:solidFill>
                <a:effectLst/>
              </a:rPr>
              <a:t>2</a:t>
            </a:r>
            <a:r>
              <a:rPr lang="en-US" b="0" i="0" u="none" strike="noStrike" dirty="0">
                <a:solidFill>
                  <a:schemeClr val="tx1"/>
                </a:solidFill>
                <a:effectLst/>
              </a:rPr>
              <a:t> Task: </a:t>
            </a:r>
            <a:r>
              <a:rPr lang="en-US" b="1" i="0" u="none" strike="noStrike" dirty="0">
                <a:solidFill>
                  <a:schemeClr val="tx1"/>
                </a:solidFill>
                <a:effectLst/>
              </a:rPr>
              <a:t>Apply for the ECE</a:t>
            </a:r>
            <a:br>
              <a:rPr lang="en-US" b="0" i="0" u="none" strike="noStrike" dirty="0">
                <a:solidFill>
                  <a:schemeClr val="tx1"/>
                </a:solidFill>
                <a:effectLst/>
              </a:rPr>
            </a:br>
            <a:endParaRPr lang="en-US" dirty="0">
              <a:solidFill>
                <a:schemeClr val="tx1"/>
              </a:solidFill>
            </a:endParaRPr>
          </a:p>
        </p:txBody>
      </p:sp>
      <p:sp>
        <p:nvSpPr>
          <p:cNvPr id="3" name="Content Placeholder 2">
            <a:extLst>
              <a:ext uri="{FF2B5EF4-FFF2-40B4-BE49-F238E27FC236}">
                <a16:creationId xmlns:a16="http://schemas.microsoft.com/office/drawing/2014/main" id="{AEFF5254-B797-CDA1-031D-3EE0A9500663}"/>
              </a:ext>
            </a:extLst>
          </p:cNvPr>
          <p:cNvSpPr>
            <a:spLocks noGrp="1"/>
          </p:cNvSpPr>
          <p:nvPr>
            <p:ph idx="1"/>
          </p:nvPr>
        </p:nvSpPr>
        <p:spPr/>
        <p:txBody>
          <a:bodyPr/>
          <a:lstStyle/>
          <a:p>
            <a:r>
              <a:rPr lang="en-US" b="0" i="0" u="none" strike="noStrike" dirty="0">
                <a:solidFill>
                  <a:srgbClr val="333333"/>
                </a:solidFill>
                <a:effectLst/>
              </a:rPr>
              <a:t>You are responsible for setting up your ECE. You will apply directly to the college or university of your choice, and pay the enrollment fees directly to that institution. Enrollment fees are set by each institution, so they vary from school to school. Fees are typically comparable to out-of-state </a:t>
            </a:r>
            <a:r>
              <a:rPr lang="en-US" b="0" i="0" u="none" strike="noStrike" dirty="0" err="1">
                <a:solidFill>
                  <a:srgbClr val="333333"/>
                </a:solidFill>
                <a:effectLst/>
              </a:rPr>
              <a:t>tuition.You</a:t>
            </a:r>
            <a:r>
              <a:rPr lang="en-US" b="0" i="0" u="none" strike="noStrike" dirty="0">
                <a:solidFill>
                  <a:srgbClr val="333333"/>
                </a:solidFill>
                <a:effectLst/>
              </a:rPr>
              <a:t> may approach any AVMA-accredited college or university regarding the ECE.</a:t>
            </a:r>
          </a:p>
          <a:p>
            <a:endParaRPr lang="en-US" dirty="0"/>
          </a:p>
        </p:txBody>
      </p:sp>
    </p:spTree>
    <p:extLst>
      <p:ext uri="{BB962C8B-B14F-4D97-AF65-F5344CB8AC3E}">
        <p14:creationId xmlns:p14="http://schemas.microsoft.com/office/powerpoint/2010/main" val="2105697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6721-FBC2-5E44-3E88-AE9893944956}"/>
              </a:ext>
            </a:extLst>
          </p:cNvPr>
          <p:cNvSpPr>
            <a:spLocks noGrp="1"/>
          </p:cNvSpPr>
          <p:nvPr>
            <p:ph type="title"/>
          </p:nvPr>
        </p:nvSpPr>
        <p:spPr/>
        <p:txBody>
          <a:bodyPr>
            <a:noAutofit/>
          </a:bodyPr>
          <a:lstStyle/>
          <a:p>
            <a:br>
              <a:rPr lang="en-US" sz="2800" dirty="0">
                <a:solidFill>
                  <a:schemeClr val="tx1"/>
                </a:solidFill>
                <a:effectLst/>
              </a:rPr>
            </a:br>
            <a:br>
              <a:rPr lang="en-US" sz="2800" dirty="0">
                <a:solidFill>
                  <a:schemeClr val="tx1"/>
                </a:solidFill>
                <a:effectLst/>
              </a:rPr>
            </a:br>
            <a:r>
              <a:rPr lang="en-US" sz="2800" dirty="0">
                <a:solidFill>
                  <a:schemeClr val="tx1"/>
                </a:solidFill>
                <a:effectLst/>
              </a:rPr>
              <a:t> </a:t>
            </a:r>
            <a:r>
              <a:rPr lang="en-US" sz="2800" b="1" dirty="0">
                <a:solidFill>
                  <a:schemeClr val="tx1"/>
                </a:solidFill>
                <a:effectLst/>
              </a:rPr>
              <a:t>Accredited US Veterinary Schools Accepting </a:t>
            </a:r>
            <a:br>
              <a:rPr lang="en-US" sz="2800" dirty="0">
                <a:solidFill>
                  <a:schemeClr val="tx1"/>
                </a:solidFill>
                <a:effectLst/>
              </a:rPr>
            </a:br>
            <a:r>
              <a:rPr lang="en-US" sz="2800" b="1" dirty="0">
                <a:solidFill>
                  <a:schemeClr val="tx1"/>
                </a:solidFill>
                <a:effectLst/>
              </a:rPr>
              <a:t>Graduates Of Non-Accredited Veterinary Schools </a:t>
            </a:r>
            <a:br>
              <a:rPr lang="en-US" sz="2800" dirty="0">
                <a:solidFill>
                  <a:schemeClr val="tx1"/>
                </a:solidFill>
                <a:effectLst/>
              </a:rPr>
            </a:br>
            <a:endParaRPr lang="en-US" sz="2800" dirty="0">
              <a:solidFill>
                <a:schemeClr val="tx1"/>
              </a:solidFill>
            </a:endParaRPr>
          </a:p>
        </p:txBody>
      </p:sp>
      <p:sp>
        <p:nvSpPr>
          <p:cNvPr id="3" name="Content Placeholder 2">
            <a:extLst>
              <a:ext uri="{FF2B5EF4-FFF2-40B4-BE49-F238E27FC236}">
                <a16:creationId xmlns:a16="http://schemas.microsoft.com/office/drawing/2014/main" id="{6C24C97A-4D9F-3249-CCE3-832890C7A25D}"/>
              </a:ext>
            </a:extLst>
          </p:cNvPr>
          <p:cNvSpPr>
            <a:spLocks noGrp="1"/>
          </p:cNvSpPr>
          <p:nvPr>
            <p:ph idx="1"/>
          </p:nvPr>
        </p:nvSpPr>
        <p:spPr/>
        <p:txBody>
          <a:bodyPr>
            <a:normAutofit/>
          </a:bodyPr>
          <a:lstStyle/>
          <a:p>
            <a:r>
              <a:rPr lang="en-US" b="0" i="0" u="none" strike="noStrike" dirty="0">
                <a:solidFill>
                  <a:srgbClr val="333333"/>
                </a:solidFill>
                <a:effectLst/>
              </a:rPr>
              <a:t>here are a few schools that regularly accept PAVE Candidates into their clinical program.</a:t>
            </a:r>
            <a:br>
              <a:rPr lang="en-US" dirty="0">
                <a:effectLst/>
              </a:rPr>
            </a:br>
            <a:endParaRPr lang="en-US" dirty="0">
              <a:effectLst/>
            </a:endParaRPr>
          </a:p>
          <a:p>
            <a:r>
              <a:rPr lang="en-US" dirty="0">
                <a:effectLst/>
              </a:rPr>
              <a:t> The accredited veterinary schools listed below accept PAVE candidates for Step 4 of the PAVE Program: </a:t>
            </a:r>
          </a:p>
          <a:p>
            <a:r>
              <a:rPr lang="en-US" b="1" dirty="0">
                <a:effectLst/>
              </a:rPr>
              <a:t>The Evaluated Clinical Experience</a:t>
            </a:r>
            <a:r>
              <a:rPr lang="en-US" dirty="0">
                <a:effectLst/>
              </a:rPr>
              <a:t>. PAVE candidates must contact the schools directly for application and enrollment procedures. PAVE candidates pay tuition to the accredited veterinary school directly. Candidates should notify the PAVE Program immediately upon their acceptance into the Evaluated Clinical Experience </a:t>
            </a:r>
          </a:p>
          <a:p>
            <a:endParaRPr lang="en-US" dirty="0"/>
          </a:p>
        </p:txBody>
      </p:sp>
    </p:spTree>
    <p:extLst>
      <p:ext uri="{BB962C8B-B14F-4D97-AF65-F5344CB8AC3E}">
        <p14:creationId xmlns:p14="http://schemas.microsoft.com/office/powerpoint/2010/main" val="3994586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9A64-88EB-3135-86BC-7862E04A457B}"/>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1B273C2B-86AB-5512-6185-276B2DB7542F}"/>
              </a:ext>
            </a:extLst>
          </p:cNvPr>
          <p:cNvSpPr txBox="1"/>
          <p:nvPr/>
        </p:nvSpPr>
        <p:spPr>
          <a:xfrm>
            <a:off x="5884164" y="2370310"/>
            <a:ext cx="3629327" cy="1600438"/>
          </a:xfrm>
          <a:prstGeom prst="rect">
            <a:avLst/>
          </a:prstGeom>
          <a:noFill/>
        </p:spPr>
        <p:txBody>
          <a:bodyPr wrap="none" rtlCol="0">
            <a:spAutoFit/>
          </a:bodyPr>
          <a:lstStyle/>
          <a:p>
            <a:pPr marL="0" indent="0">
              <a:buNone/>
            </a:pPr>
            <a:r>
              <a:rPr lang="en-US" sz="1400" b="1" dirty="0">
                <a:effectLst/>
                <a:latin typeface="Helvetica" pitchFamily="2" charset="0"/>
              </a:rPr>
              <a:t>LOUISIANA STATE UNIVERSITY </a:t>
            </a:r>
            <a:endParaRPr lang="en-US" sz="1400" dirty="0">
              <a:effectLst/>
              <a:latin typeface="Helvetica" pitchFamily="2" charset="0"/>
            </a:endParaRPr>
          </a:p>
          <a:p>
            <a:pPr marL="0" indent="0">
              <a:buNone/>
            </a:pPr>
            <a:r>
              <a:rPr lang="en-US" sz="1400" dirty="0">
                <a:effectLst/>
                <a:latin typeface="Helvetica" pitchFamily="2" charset="0"/>
              </a:rPr>
              <a:t>Department of Veterinary Clinical Sciences </a:t>
            </a:r>
          </a:p>
          <a:p>
            <a:pPr marL="0" indent="0">
              <a:buNone/>
            </a:pPr>
            <a:r>
              <a:rPr lang="en-US" sz="1400" dirty="0">
                <a:effectLst/>
                <a:latin typeface="Helvetica" pitchFamily="2" charset="0"/>
              </a:rPr>
              <a:t>Baton Rouge, LA 70803 </a:t>
            </a:r>
          </a:p>
          <a:p>
            <a:pPr marL="0" indent="0">
              <a:buNone/>
            </a:pPr>
            <a:r>
              <a:rPr lang="en-US" sz="1400" dirty="0">
                <a:effectLst/>
                <a:latin typeface="Helvetica" pitchFamily="2" charset="0"/>
              </a:rPr>
              <a:t>Office: 225-578-9551 </a:t>
            </a:r>
          </a:p>
          <a:p>
            <a:pPr marL="0" indent="0">
              <a:buNone/>
            </a:pPr>
            <a:r>
              <a:rPr lang="en-US" sz="1400" dirty="0">
                <a:effectLst/>
                <a:latin typeface="Helvetica" pitchFamily="2" charset="0"/>
              </a:rPr>
              <a:t>Fax: 225-578-9559 </a:t>
            </a:r>
          </a:p>
          <a:p>
            <a:pPr marL="0" indent="0">
              <a:buNone/>
            </a:pPr>
            <a:r>
              <a:rPr lang="en-US" sz="1400" dirty="0">
                <a:effectLst/>
                <a:latin typeface="Helvetica" pitchFamily="2" charset="0"/>
              </a:rPr>
              <a:t>koubre2@lsu.edu </a:t>
            </a:r>
          </a:p>
          <a:p>
            <a:pPr marL="0" indent="0">
              <a:buNone/>
            </a:pPr>
            <a:r>
              <a:rPr lang="en-US" sz="1400" dirty="0">
                <a:effectLst/>
                <a:latin typeface="Helvetica" pitchFamily="2" charset="0"/>
              </a:rPr>
              <a:t>PAVE (LSU) website </a:t>
            </a:r>
          </a:p>
        </p:txBody>
      </p:sp>
      <p:sp>
        <p:nvSpPr>
          <p:cNvPr id="5" name="TextBox 4">
            <a:extLst>
              <a:ext uri="{FF2B5EF4-FFF2-40B4-BE49-F238E27FC236}">
                <a16:creationId xmlns:a16="http://schemas.microsoft.com/office/drawing/2014/main" id="{3258E6C1-7919-22A3-086D-119A0A4F47FC}"/>
              </a:ext>
            </a:extLst>
          </p:cNvPr>
          <p:cNvSpPr txBox="1"/>
          <p:nvPr/>
        </p:nvSpPr>
        <p:spPr>
          <a:xfrm>
            <a:off x="1222745" y="4688958"/>
            <a:ext cx="2823658" cy="1384995"/>
          </a:xfrm>
          <a:prstGeom prst="rect">
            <a:avLst/>
          </a:prstGeom>
          <a:noFill/>
        </p:spPr>
        <p:txBody>
          <a:bodyPr wrap="none" rtlCol="0">
            <a:spAutoFit/>
          </a:bodyPr>
          <a:lstStyle/>
          <a:p>
            <a:pPr marL="0" indent="0">
              <a:buNone/>
            </a:pPr>
            <a:r>
              <a:rPr lang="en-US" sz="1400" dirty="0">
                <a:effectLst/>
              </a:rPr>
              <a:t> </a:t>
            </a:r>
            <a:r>
              <a:rPr lang="en-US" sz="1400" b="1" dirty="0">
                <a:effectLst/>
              </a:rPr>
              <a:t>UNIVERSITY OF MISSOURI </a:t>
            </a:r>
            <a:br>
              <a:rPr lang="en-US" sz="1400" b="1" dirty="0">
                <a:effectLst/>
              </a:rPr>
            </a:br>
            <a:r>
              <a:rPr lang="en-US" sz="1400" dirty="0">
                <a:effectLst/>
              </a:rPr>
              <a:t>Academic Affairs Office </a:t>
            </a:r>
          </a:p>
          <a:p>
            <a:pPr marL="0" indent="0">
              <a:buNone/>
            </a:pPr>
            <a:r>
              <a:rPr lang="en-US" sz="1400" dirty="0">
                <a:effectLst/>
              </a:rPr>
              <a:t>W203 Veterinary Medicine Building </a:t>
            </a:r>
          </a:p>
          <a:p>
            <a:pPr marL="0" indent="0">
              <a:buNone/>
            </a:pPr>
            <a:r>
              <a:rPr lang="en-US" sz="1400" dirty="0">
                <a:effectLst/>
              </a:rPr>
              <a:t>1600 Rollins Road </a:t>
            </a:r>
          </a:p>
          <a:p>
            <a:pPr marL="0" indent="0">
              <a:buNone/>
            </a:pPr>
            <a:r>
              <a:rPr lang="en-US" sz="1400" dirty="0">
                <a:effectLst/>
              </a:rPr>
              <a:t>Columbia, MO 65211 </a:t>
            </a:r>
          </a:p>
          <a:p>
            <a:pPr marL="0" indent="0">
              <a:buNone/>
            </a:pPr>
            <a:r>
              <a:rPr lang="en-US" sz="1400" dirty="0" err="1">
                <a:effectLst/>
              </a:rPr>
              <a:t>CVMOAA@missouri.edu</a:t>
            </a:r>
            <a:r>
              <a:rPr lang="en-US" sz="1400" dirty="0">
                <a:effectLst/>
              </a:rPr>
              <a:t> </a:t>
            </a:r>
          </a:p>
        </p:txBody>
      </p:sp>
      <p:sp>
        <p:nvSpPr>
          <p:cNvPr id="7" name="TextBox 6">
            <a:extLst>
              <a:ext uri="{FF2B5EF4-FFF2-40B4-BE49-F238E27FC236}">
                <a16:creationId xmlns:a16="http://schemas.microsoft.com/office/drawing/2014/main" id="{18EFC302-A477-E2B5-0882-C091662173BC}"/>
              </a:ext>
            </a:extLst>
          </p:cNvPr>
          <p:cNvSpPr txBox="1"/>
          <p:nvPr/>
        </p:nvSpPr>
        <p:spPr>
          <a:xfrm>
            <a:off x="1222745" y="1055350"/>
            <a:ext cx="3286221" cy="4801314"/>
          </a:xfrm>
          <a:prstGeom prst="rect">
            <a:avLst/>
          </a:prstGeom>
          <a:noFill/>
        </p:spPr>
        <p:txBody>
          <a:bodyPr wrap="none" rtlCol="0">
            <a:spAutoFit/>
          </a:bodyPr>
          <a:lstStyle/>
          <a:p>
            <a:br>
              <a:rPr lang="en-US" sz="4800" dirty="0">
                <a:effectLst/>
              </a:rPr>
            </a:br>
            <a:endParaRPr lang="en-US" sz="1400" dirty="0">
              <a:effectLst/>
            </a:endParaRPr>
          </a:p>
          <a:p>
            <a:br>
              <a:rPr lang="en-US" sz="1400" dirty="0">
                <a:effectLst/>
              </a:rPr>
            </a:br>
            <a:endParaRPr lang="en-US" sz="1400" dirty="0">
              <a:effectLst/>
            </a:endParaRPr>
          </a:p>
          <a:p>
            <a:pPr marL="0" indent="0">
              <a:buNone/>
            </a:pPr>
            <a:r>
              <a:rPr lang="en-US" sz="1400" dirty="0">
                <a:effectLst/>
              </a:rPr>
              <a:t> </a:t>
            </a:r>
            <a:r>
              <a:rPr lang="en-US" sz="1400" b="1" dirty="0">
                <a:effectLst/>
              </a:rPr>
              <a:t>OKLAHOMA STATE UNIVERSITY </a:t>
            </a:r>
            <a:endParaRPr lang="en-US" sz="1400" dirty="0">
              <a:effectLst/>
            </a:endParaRPr>
          </a:p>
          <a:p>
            <a:pPr marL="0" indent="0">
              <a:buNone/>
            </a:pPr>
            <a:r>
              <a:rPr lang="en-US" sz="1400" dirty="0">
                <a:effectLst/>
              </a:rPr>
              <a:t>Department of Veterinary Clinical Sciences </a:t>
            </a:r>
          </a:p>
          <a:p>
            <a:pPr marL="0" indent="0">
              <a:buNone/>
            </a:pPr>
            <a:r>
              <a:rPr lang="en-US" sz="1400" dirty="0">
                <a:effectLst/>
              </a:rPr>
              <a:t>Academic Center </a:t>
            </a:r>
          </a:p>
          <a:p>
            <a:pPr marL="0" indent="0">
              <a:buNone/>
            </a:pPr>
            <a:r>
              <a:rPr lang="en-US" sz="1400" dirty="0">
                <a:effectLst/>
              </a:rPr>
              <a:t>2115 W Farm Road </a:t>
            </a:r>
          </a:p>
          <a:p>
            <a:pPr marL="0" indent="0">
              <a:buNone/>
            </a:pPr>
            <a:r>
              <a:rPr lang="en-US" sz="1400" dirty="0">
                <a:effectLst/>
              </a:rPr>
              <a:t>Stillwater, OK 74078-2041 </a:t>
            </a:r>
          </a:p>
          <a:p>
            <a:pPr marL="0" indent="0">
              <a:buNone/>
            </a:pPr>
            <a:r>
              <a:rPr lang="en-US" sz="1400" dirty="0">
                <a:effectLst/>
              </a:rPr>
              <a:t>Office: (405) 744-8468 </a:t>
            </a:r>
          </a:p>
          <a:p>
            <a:pPr marL="0" indent="0">
              <a:buNone/>
            </a:pPr>
            <a:r>
              <a:rPr lang="en-US" sz="1400" dirty="0">
                <a:effectLst/>
              </a:rPr>
              <a:t>Fax: (405) 744-6265 </a:t>
            </a:r>
          </a:p>
          <a:p>
            <a:pPr marL="0" indent="0">
              <a:buNone/>
            </a:pPr>
            <a:r>
              <a:rPr lang="en-US" sz="1400" dirty="0" err="1">
                <a:effectLst/>
              </a:rPr>
              <a:t>vcsdept@okstate.edu</a:t>
            </a:r>
            <a:r>
              <a:rPr lang="en-US" sz="1400" dirty="0">
                <a:effectLst/>
              </a:rPr>
              <a:t> </a:t>
            </a:r>
          </a:p>
          <a:p>
            <a:br>
              <a:rPr lang="en-US" sz="1400" dirty="0">
                <a:effectLst/>
              </a:rPr>
            </a:br>
            <a:endParaRPr lang="en-US" sz="1400" dirty="0">
              <a:effectLst/>
            </a:endParaRPr>
          </a:p>
          <a:p>
            <a:pPr marL="0" indent="0">
              <a:buNone/>
            </a:pPr>
            <a:r>
              <a:rPr lang="en-US" sz="1400" dirty="0">
                <a:effectLst/>
              </a:rPr>
              <a:t> </a:t>
            </a:r>
          </a:p>
          <a:p>
            <a:pPr marL="0" indent="0">
              <a:buNone/>
            </a:pPr>
            <a:endParaRPr lang="en-US" sz="1400" dirty="0">
              <a:effectLst/>
            </a:endParaRPr>
          </a:p>
          <a:p>
            <a:endParaRPr lang="en-US" sz="4800" dirty="0"/>
          </a:p>
        </p:txBody>
      </p:sp>
    </p:spTree>
    <p:extLst>
      <p:ext uri="{BB962C8B-B14F-4D97-AF65-F5344CB8AC3E}">
        <p14:creationId xmlns:p14="http://schemas.microsoft.com/office/powerpoint/2010/main" val="1653731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38ED-DF96-704B-C72C-8788F2985A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436007-0783-BBA5-8F69-9546C7AA51E2}"/>
              </a:ext>
            </a:extLst>
          </p:cNvPr>
          <p:cNvSpPr>
            <a:spLocks noGrp="1"/>
          </p:cNvSpPr>
          <p:nvPr>
            <p:ph idx="1"/>
          </p:nvPr>
        </p:nvSpPr>
        <p:spPr/>
        <p:txBody>
          <a:bodyPr/>
          <a:lstStyle/>
          <a:p>
            <a:pPr algn="l">
              <a:buFont typeface="Arial" panose="020B0604020202020204" pitchFamily="34" charset="0"/>
              <a:buChar char="•"/>
            </a:pPr>
            <a:r>
              <a:rPr lang="en-US" b="0" i="0" u="none" strike="noStrike" dirty="0">
                <a:solidFill>
                  <a:srgbClr val="333333"/>
                </a:solidFill>
                <a:effectLst/>
              </a:rPr>
              <a:t>Refer to the veterinary school's admission policies for VISA requirements.</a:t>
            </a:r>
          </a:p>
          <a:p>
            <a:pPr algn="l">
              <a:buFont typeface="Arial" panose="020B0604020202020204" pitchFamily="34" charset="0"/>
              <a:buChar char="•"/>
            </a:pPr>
            <a:r>
              <a:rPr lang="en-US" b="0" i="0" u="none" strike="noStrike" dirty="0">
                <a:solidFill>
                  <a:srgbClr val="333333"/>
                </a:solidFill>
                <a:effectLst/>
              </a:rPr>
              <a:t>To ensure compliance with the requisite PAVE criteria, if you wish to complete an evaluated clinical experience at an accredited veterinary school or college, you must submit an acknowledgement form directly from the host school to the PAVE Program in advance of beginning the evaluated clinical experience.</a:t>
            </a:r>
          </a:p>
          <a:p>
            <a:endParaRPr lang="en-US" dirty="0"/>
          </a:p>
        </p:txBody>
      </p:sp>
    </p:spTree>
    <p:extLst>
      <p:ext uri="{BB962C8B-B14F-4D97-AF65-F5344CB8AC3E}">
        <p14:creationId xmlns:p14="http://schemas.microsoft.com/office/powerpoint/2010/main" val="622710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5DE2-D3F4-FEE1-1E21-BC7D1BE489D0}"/>
              </a:ext>
            </a:extLst>
          </p:cNvPr>
          <p:cNvSpPr>
            <a:spLocks noGrp="1"/>
          </p:cNvSpPr>
          <p:nvPr>
            <p:ph type="title"/>
          </p:nvPr>
        </p:nvSpPr>
        <p:spPr/>
        <p:txBody>
          <a:bodyPr>
            <a:normAutofit/>
          </a:bodyPr>
          <a:lstStyle/>
          <a:p>
            <a:r>
              <a:rPr lang="en-US" dirty="0"/>
              <a:t>OBTAINING YOUR PAVE CERTIFICATE</a:t>
            </a:r>
          </a:p>
        </p:txBody>
      </p:sp>
      <p:sp>
        <p:nvSpPr>
          <p:cNvPr id="3" name="Content Placeholder 2">
            <a:extLst>
              <a:ext uri="{FF2B5EF4-FFF2-40B4-BE49-F238E27FC236}">
                <a16:creationId xmlns:a16="http://schemas.microsoft.com/office/drawing/2014/main" id="{1617E4A1-65FA-647B-18F5-C02DD311071A}"/>
              </a:ext>
            </a:extLst>
          </p:cNvPr>
          <p:cNvSpPr>
            <a:spLocks noGrp="1"/>
          </p:cNvSpPr>
          <p:nvPr>
            <p:ph idx="1"/>
          </p:nvPr>
        </p:nvSpPr>
        <p:spPr/>
        <p:txBody>
          <a:bodyPr>
            <a:normAutofit fontScale="92500" lnSpcReduction="10000"/>
          </a:bodyPr>
          <a:lstStyle/>
          <a:p>
            <a:pPr algn="l"/>
            <a:r>
              <a:rPr lang="en-US" sz="3000" b="1" i="0" u="sng" strike="noStrike" dirty="0">
                <a:effectLst/>
              </a:rPr>
              <a:t>1 Task: Request final documentation</a:t>
            </a:r>
          </a:p>
          <a:p>
            <a:pPr algn="l">
              <a:buFont typeface="Arial" panose="020B0604020202020204" pitchFamily="34" charset="0"/>
              <a:buChar char="•"/>
            </a:pPr>
            <a:r>
              <a:rPr lang="en-US" i="0" u="none" strike="noStrike" dirty="0">
                <a:effectLst/>
              </a:rPr>
              <a:t>New graduates must submit BOTH of the following:</a:t>
            </a:r>
          </a:p>
          <a:p>
            <a:pPr marL="742950" lvl="1" indent="-285750" algn="l">
              <a:buFont typeface="Arial" panose="020B0604020202020204" pitchFamily="34" charset="0"/>
              <a:buChar char="•"/>
            </a:pPr>
            <a:r>
              <a:rPr lang="en-US" i="0" u="none" strike="noStrike" dirty="0">
                <a:effectLst/>
              </a:rPr>
              <a:t>Official final transcripts, sent directly from the veterinary school; and</a:t>
            </a:r>
          </a:p>
          <a:p>
            <a:pPr marL="742950" lvl="1" indent="-285750" algn="l">
              <a:buFont typeface="Arial" panose="020B0604020202020204" pitchFamily="34" charset="0"/>
              <a:buChar char="•"/>
            </a:pPr>
            <a:r>
              <a:rPr lang="en-US" i="0" u="none" strike="noStrike" dirty="0">
                <a:effectLst/>
              </a:rPr>
              <a:t>Official copy of veterinary diploma, sent directly from the veterinary school, or you may submit a notarized copy of the original document.</a:t>
            </a:r>
          </a:p>
          <a:p>
            <a:pPr algn="l">
              <a:buFont typeface="Arial" panose="020B0604020202020204" pitchFamily="34" charset="0"/>
              <a:buChar char="•"/>
            </a:pPr>
            <a:r>
              <a:rPr lang="en-US" i="0" u="none" strike="noStrike" dirty="0">
                <a:effectLst/>
              </a:rPr>
              <a:t>All candidates submit:</a:t>
            </a:r>
          </a:p>
          <a:p>
            <a:pPr marL="742950" lvl="1" indent="-285750" algn="l">
              <a:buFont typeface="Arial" panose="020B0604020202020204" pitchFamily="34" charset="0"/>
              <a:buChar char="•"/>
            </a:pPr>
            <a:r>
              <a:rPr lang="en-US" i="0" u="none" strike="noStrike" dirty="0">
                <a:effectLst/>
              </a:rPr>
              <a:t>Grade report/transcript from evaluated clinical experience, sent directly from the clinical school.</a:t>
            </a:r>
          </a:p>
          <a:p>
            <a:pPr marL="742950" lvl="1" indent="-285750" algn="l">
              <a:buFont typeface="Arial" panose="020B0604020202020204" pitchFamily="34" charset="0"/>
              <a:buChar char="•"/>
            </a:pPr>
            <a:r>
              <a:rPr lang="en-US" i="0" u="none" strike="noStrike" dirty="0">
                <a:effectLst/>
                <a:hlinkClick r:id="rId2">
                  <a:extLst>
                    <a:ext uri="{A12FA001-AC4F-418D-AE19-62706E023703}">
                      <ahyp:hlinkClr xmlns:ahyp="http://schemas.microsoft.com/office/drawing/2018/hyperlinkcolor" val="tx"/>
                    </a:ext>
                  </a:extLst>
                </a:hlinkClick>
              </a:rPr>
              <a:t>ECE Completion Verification form </a:t>
            </a:r>
            <a:r>
              <a:rPr lang="en-US" i="0" u="none" strike="noStrike" dirty="0">
                <a:effectLst/>
              </a:rPr>
              <a:t>submitted directly from the clinical school.</a:t>
            </a:r>
          </a:p>
          <a:p>
            <a:pPr algn="l">
              <a:buFont typeface="Arial" panose="020B0604020202020204" pitchFamily="34" charset="0"/>
              <a:buChar char="•"/>
            </a:pPr>
            <a:r>
              <a:rPr lang="en-US" i="0" u="none" strike="noStrike" dirty="0">
                <a:effectLst/>
              </a:rPr>
              <a:t>PAVE Program</a:t>
            </a:r>
            <a:br>
              <a:rPr lang="en-US" i="0" u="none" strike="noStrike" dirty="0">
                <a:effectLst/>
              </a:rPr>
            </a:br>
            <a:r>
              <a:rPr lang="en-US" i="0" u="none" strike="noStrike" dirty="0">
                <a:effectLst/>
              </a:rPr>
              <a:t>12101 W 110th St</a:t>
            </a:r>
            <a:br>
              <a:rPr lang="en-US" i="0" u="none" strike="noStrike" dirty="0">
                <a:effectLst/>
              </a:rPr>
            </a:br>
            <a:r>
              <a:rPr lang="en-US" i="0" u="none" strike="noStrike" dirty="0">
                <a:effectLst/>
              </a:rPr>
              <a:t>Suite 300</a:t>
            </a:r>
            <a:br>
              <a:rPr lang="en-US" i="0" u="none" strike="noStrike" dirty="0">
                <a:effectLst/>
              </a:rPr>
            </a:br>
            <a:r>
              <a:rPr lang="en-US" i="0" u="none" strike="noStrike" dirty="0">
                <a:effectLst/>
              </a:rPr>
              <a:t>Overland Park, KS 66210</a:t>
            </a:r>
          </a:p>
          <a:p>
            <a:endParaRPr lang="en-US" dirty="0"/>
          </a:p>
        </p:txBody>
      </p:sp>
    </p:spTree>
    <p:extLst>
      <p:ext uri="{BB962C8B-B14F-4D97-AF65-F5344CB8AC3E}">
        <p14:creationId xmlns:p14="http://schemas.microsoft.com/office/powerpoint/2010/main" val="35083242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8E1C-131F-1C3F-4C68-95C646CB2B77}"/>
              </a:ext>
            </a:extLst>
          </p:cNvPr>
          <p:cNvSpPr>
            <a:spLocks noGrp="1"/>
          </p:cNvSpPr>
          <p:nvPr>
            <p:ph type="title"/>
          </p:nvPr>
        </p:nvSpPr>
        <p:spPr>
          <a:xfrm>
            <a:off x="838200" y="365126"/>
            <a:ext cx="10515600" cy="9733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C785C54-4978-B54B-84D0-BA9038B9D798}"/>
              </a:ext>
            </a:extLst>
          </p:cNvPr>
          <p:cNvSpPr>
            <a:spLocks noGrp="1"/>
          </p:cNvSpPr>
          <p:nvPr>
            <p:ph idx="1"/>
          </p:nvPr>
        </p:nvSpPr>
        <p:spPr>
          <a:xfrm>
            <a:off x="838200" y="1019503"/>
            <a:ext cx="10515600" cy="5157460"/>
          </a:xfrm>
        </p:spPr>
        <p:txBody>
          <a:bodyPr>
            <a:normAutofit lnSpcReduction="10000"/>
          </a:bodyPr>
          <a:lstStyle/>
          <a:p>
            <a:pPr algn="l"/>
            <a:r>
              <a:rPr lang="en-US" sz="2400" b="1" i="0" u="none" strike="noStrike" dirty="0">
                <a:effectLst/>
              </a:rPr>
              <a:t>2</a:t>
            </a:r>
            <a:r>
              <a:rPr lang="en-US" sz="2400" b="0" i="0" u="none" strike="noStrike" dirty="0">
                <a:effectLst/>
              </a:rPr>
              <a:t> Task: </a:t>
            </a:r>
            <a:r>
              <a:rPr lang="en-US" sz="2400" b="1" i="0" u="none" strike="noStrike" dirty="0">
                <a:effectLst/>
              </a:rPr>
              <a:t>Review process</a:t>
            </a:r>
            <a:endParaRPr lang="en-US" sz="2400" b="0" i="0" u="none" strike="noStrike" dirty="0">
              <a:effectLst/>
            </a:endParaRPr>
          </a:p>
          <a:p>
            <a:pPr algn="l">
              <a:buFont typeface="Arial" panose="020B0604020202020204" pitchFamily="34" charset="0"/>
              <a:buChar char="•"/>
            </a:pPr>
            <a:r>
              <a:rPr lang="en-US" b="0" i="0" u="none" strike="noStrike" dirty="0">
                <a:effectLst/>
              </a:rPr>
              <a:t>Once a PAVE file is complete, the PAVE Committee will review the file. Reviews typically take 3-5 business days.</a:t>
            </a:r>
          </a:p>
          <a:p>
            <a:pPr algn="l">
              <a:buFont typeface="Arial" panose="020B0604020202020204" pitchFamily="34" charset="0"/>
              <a:buChar char="•"/>
            </a:pPr>
            <a:r>
              <a:rPr lang="en-US" b="0" i="0" u="none" strike="noStrike" dirty="0">
                <a:effectLst/>
              </a:rPr>
              <a:t>If approved, a PAVE Certificate of Completion will be issued. You will receive the original certificate in the mail within a few weeks.</a:t>
            </a:r>
          </a:p>
          <a:p>
            <a:pPr algn="l">
              <a:buFont typeface="Arial" panose="020B0604020202020204" pitchFamily="34" charset="0"/>
              <a:buChar char="•"/>
            </a:pPr>
            <a:r>
              <a:rPr lang="en-US" b="0" i="0" u="none" strike="noStrike" dirty="0">
                <a:effectLst/>
              </a:rPr>
              <a:t>Official copies may be sent directly to state licensing boards upon candidate request. Requests can be made by emailing </a:t>
            </a:r>
            <a:r>
              <a:rPr lang="en-US" b="1" i="0" u="none" strike="noStrike" dirty="0">
                <a:effectLst/>
                <a:hlinkClick r:id="rId2">
                  <a:extLst>
                    <a:ext uri="{A12FA001-AC4F-418D-AE19-62706E023703}">
                      <ahyp:hlinkClr xmlns:ahyp="http://schemas.microsoft.com/office/drawing/2018/hyperlinkcolor" val="tx"/>
                    </a:ext>
                  </a:extLst>
                </a:hlinkClick>
              </a:rPr>
              <a:t>pave@aavsb.org.</a:t>
            </a:r>
            <a:r>
              <a:rPr lang="en-US" b="1" i="0" u="none" strike="noStrike" dirty="0">
                <a:effectLst/>
              </a:rPr>
              <a:t> </a:t>
            </a:r>
            <a:r>
              <a:rPr lang="en-US" b="0" i="0" u="none" strike="noStrike" dirty="0">
                <a:effectLst/>
              </a:rPr>
              <a:t>There is no charge for this service.</a:t>
            </a:r>
          </a:p>
          <a:p>
            <a:pPr algn="l"/>
            <a:r>
              <a:rPr lang="en-US" b="1" i="0" u="none" strike="noStrike" dirty="0">
                <a:effectLst/>
              </a:rPr>
              <a:t>General Information</a:t>
            </a:r>
          </a:p>
          <a:p>
            <a:pPr algn="l">
              <a:buFont typeface="Arial" panose="020B0604020202020204" pitchFamily="34" charset="0"/>
              <a:buChar char="•"/>
            </a:pPr>
            <a:r>
              <a:rPr lang="en-US" b="0" i="0" u="none" strike="noStrike" dirty="0">
                <a:effectLst/>
              </a:rPr>
              <a:t>PAVE certificates do not expire. Certification remains valid indefinitely.</a:t>
            </a:r>
          </a:p>
          <a:p>
            <a:pPr algn="l">
              <a:buFont typeface="Arial" panose="020B0604020202020204" pitchFamily="34" charset="0"/>
              <a:buChar char="•"/>
            </a:pPr>
            <a:r>
              <a:rPr lang="en-US" b="0" i="0" u="none" strike="noStrike" dirty="0">
                <a:effectLst/>
              </a:rPr>
              <a:t>A PAVE certificate is not a license to practice veterinary medicine in the United States, Canada, Australia, or New Zealand.</a:t>
            </a:r>
          </a:p>
          <a:p>
            <a:pPr algn="l">
              <a:buFont typeface="Arial" panose="020B0604020202020204" pitchFamily="34" charset="0"/>
              <a:buChar char="•"/>
            </a:pPr>
            <a:r>
              <a:rPr lang="en-US" b="0" i="0" u="none" strike="noStrike" dirty="0">
                <a:effectLst/>
              </a:rPr>
              <a:t>All PAVE candidates must meet jurisdictional licensing requirements, and North American licensure applicants must pass the North American Veterinary Licensure Exam (NAVLE®).</a:t>
            </a:r>
          </a:p>
          <a:p>
            <a:endParaRPr lang="en-US" dirty="0"/>
          </a:p>
        </p:txBody>
      </p:sp>
    </p:spTree>
    <p:extLst>
      <p:ext uri="{BB962C8B-B14F-4D97-AF65-F5344CB8AC3E}">
        <p14:creationId xmlns:p14="http://schemas.microsoft.com/office/powerpoint/2010/main" val="966408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AC4BF-2E42-C162-4E12-42DDF4D4B2AB}"/>
              </a:ext>
            </a:extLst>
          </p:cNvPr>
          <p:cNvSpPr>
            <a:spLocks noGrp="1"/>
          </p:cNvSpPr>
          <p:nvPr>
            <p:ph idx="1"/>
          </p:nvPr>
        </p:nvSpPr>
        <p:spPr/>
        <p:txBody>
          <a:bodyPr/>
          <a:lstStyle/>
          <a:p>
            <a:pPr algn="l"/>
            <a:r>
              <a:rPr lang="en-US" b="1" i="0" u="none" strike="noStrike" dirty="0">
                <a:effectLst/>
              </a:rPr>
              <a:t>1</a:t>
            </a:r>
            <a:r>
              <a:rPr lang="en-US" b="0" i="0" u="none" strike="noStrike" dirty="0">
                <a:effectLst/>
              </a:rPr>
              <a:t> Task: </a:t>
            </a:r>
            <a:r>
              <a:rPr lang="en-US" b="1" i="0" u="none" strike="noStrike" dirty="0">
                <a:effectLst/>
              </a:rPr>
              <a:t>Understand final steps for licensure</a:t>
            </a:r>
            <a:endParaRPr lang="en-US" b="0" i="0" u="none" strike="noStrike" dirty="0">
              <a:effectLst/>
            </a:endParaRPr>
          </a:p>
          <a:p>
            <a:pPr algn="l">
              <a:buFont typeface="Arial" panose="020B0604020202020204" pitchFamily="34" charset="0"/>
              <a:buChar char="•"/>
            </a:pPr>
            <a:r>
              <a:rPr lang="en-US" b="0" i="0" u="none" strike="noStrike" dirty="0">
                <a:effectLst/>
              </a:rPr>
              <a:t>The NAVLE is a requirement for licensure to practice veterinary medicine in all licensing jurisdictions in North America.</a:t>
            </a:r>
          </a:p>
          <a:p>
            <a:pPr algn="l">
              <a:buFont typeface="Arial" panose="020B0604020202020204" pitchFamily="34" charset="0"/>
              <a:buChar char="•"/>
            </a:pPr>
            <a:r>
              <a:rPr lang="en-US" b="0" i="0" u="none" strike="noStrike" dirty="0">
                <a:effectLst/>
              </a:rPr>
              <a:t>The NAVLE is offered throughout North America and at certain overseas international sites at computer testing centers operated by Prometric. The NAVLE is available during a four-week testing window in November-December and a two-week window in April.</a:t>
            </a:r>
          </a:p>
          <a:p>
            <a:pPr algn="l">
              <a:buFont typeface="Arial" panose="020B0604020202020204" pitchFamily="34" charset="0"/>
              <a:buChar char="•"/>
            </a:pPr>
            <a:r>
              <a:rPr lang="en-US" b="0" i="0" u="none" strike="noStrike" dirty="0">
                <a:effectLst/>
              </a:rPr>
              <a:t>The NAVLE is owned and delivered by the International Council for Veterinary Assessment (ICVA). For specific examination-related questions, i.e. scoring, content, etc., please visit the </a:t>
            </a:r>
            <a:r>
              <a:rPr lang="en-US" b="1" i="0" u="none" strike="noStrike" dirty="0">
                <a:effectLst/>
                <a:hlinkClick r:id="rId2">
                  <a:extLst>
                    <a:ext uri="{A12FA001-AC4F-418D-AE19-62706E023703}">
                      <ahyp:hlinkClr xmlns:ahyp="http://schemas.microsoft.com/office/drawing/2018/hyperlinkcolor" val="tx"/>
                    </a:ext>
                  </a:extLst>
                </a:hlinkClick>
              </a:rPr>
              <a:t>ICVA website.</a:t>
            </a:r>
            <a:endParaRPr lang="en-US" b="0" i="0" u="none" strike="noStrike" dirty="0">
              <a:effectLst/>
            </a:endParaRPr>
          </a:p>
          <a:p>
            <a:endParaRPr lang="en-US" dirty="0"/>
          </a:p>
        </p:txBody>
      </p:sp>
    </p:spTree>
    <p:extLst>
      <p:ext uri="{BB962C8B-B14F-4D97-AF65-F5344CB8AC3E}">
        <p14:creationId xmlns:p14="http://schemas.microsoft.com/office/powerpoint/2010/main" val="29392955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1FAA2-58DB-B751-33CD-68E4E32FDA05}"/>
              </a:ext>
            </a:extLst>
          </p:cNvPr>
          <p:cNvSpPr>
            <a:spLocks noGrp="1"/>
          </p:cNvSpPr>
          <p:nvPr>
            <p:ph idx="1"/>
          </p:nvPr>
        </p:nvSpPr>
        <p:spPr>
          <a:xfrm>
            <a:off x="1024128" y="418289"/>
            <a:ext cx="9720073" cy="5891071"/>
          </a:xfrm>
        </p:spPr>
        <p:txBody>
          <a:bodyPr>
            <a:normAutofit fontScale="92500" lnSpcReduction="10000"/>
          </a:bodyPr>
          <a:lstStyle/>
          <a:p>
            <a:pPr algn="l"/>
            <a:r>
              <a:rPr lang="en-US" sz="3000" b="1" i="0" u="none" strike="noStrike" dirty="0">
                <a:effectLst/>
              </a:rPr>
              <a:t>2</a:t>
            </a:r>
            <a:r>
              <a:rPr lang="en-US" sz="3000" b="0" i="0" u="none" strike="noStrike" dirty="0">
                <a:effectLst/>
              </a:rPr>
              <a:t> Task: </a:t>
            </a:r>
            <a:r>
              <a:rPr lang="en-US" sz="3000" b="1" i="0" u="none" strike="noStrike" dirty="0">
                <a:effectLst/>
              </a:rPr>
              <a:t>Review eligibility requirements for PAVE candidates</a:t>
            </a:r>
            <a:endParaRPr lang="en-US" sz="3000" b="0" i="0" u="none" strike="noStrike" dirty="0">
              <a:effectLst/>
            </a:endParaRPr>
          </a:p>
          <a:p>
            <a:pPr algn="l">
              <a:buFont typeface="Arial" panose="020B0604020202020204" pitchFamily="34" charset="0"/>
              <a:buChar char="•"/>
            </a:pPr>
            <a:r>
              <a:rPr lang="en-US" b="0" i="0" u="none" strike="noStrike" dirty="0">
                <a:effectLst/>
              </a:rPr>
              <a:t>To meet the eligibility requirement for the NAVLE, the ICVA requires that PAVE candidates have passed </a:t>
            </a:r>
            <a:r>
              <a:rPr lang="en-US" b="1" i="0" u="none" strike="noStrike" dirty="0">
                <a:solidFill>
                  <a:srgbClr val="6B9F25"/>
                </a:solidFill>
                <a:effectLst/>
                <a:hlinkClick r:id="rId2">
                  <a:extLst>
                    <a:ext uri="{A12FA001-AC4F-418D-AE19-62706E023703}">
                      <ahyp:hlinkClr xmlns:ahyp="http://schemas.microsoft.com/office/drawing/2018/hyperlinkcolor" val="tx"/>
                    </a:ext>
                  </a:extLst>
                </a:hlinkClick>
              </a:rPr>
              <a:t>Step </a:t>
            </a:r>
            <a:r>
              <a:rPr lang="en-US" b="1" i="0" u="none" strike="noStrike" dirty="0">
                <a:effectLst/>
                <a:hlinkClick r:id="rId2">
                  <a:extLst>
                    <a:ext uri="{A12FA001-AC4F-418D-AE19-62706E023703}">
                      <ahyp:hlinkClr xmlns:ahyp="http://schemas.microsoft.com/office/drawing/2018/hyperlinkcolor" val="tx"/>
                    </a:ext>
                  </a:extLst>
                </a:hlinkClick>
              </a:rPr>
              <a:t>3: The Qualifying Science Examination (QSE).</a:t>
            </a:r>
            <a:endParaRPr lang="en-US" b="0" i="0" u="none" strike="noStrike" dirty="0">
              <a:effectLst/>
            </a:endParaRPr>
          </a:p>
          <a:p>
            <a:pPr algn="l">
              <a:buFont typeface="Arial" panose="020B0604020202020204" pitchFamily="34" charset="0"/>
              <a:buChar char="•"/>
            </a:pPr>
            <a:r>
              <a:rPr lang="en-US" b="0" i="0" u="none" strike="noStrike" dirty="0">
                <a:effectLst/>
              </a:rPr>
              <a:t>All NAVLE applicants must be within 6 months of graduation at the time of the testing window (unless different in the state through which you are registering).</a:t>
            </a:r>
          </a:p>
          <a:p>
            <a:pPr algn="l">
              <a:buFont typeface="Arial" panose="020B0604020202020204" pitchFamily="34" charset="0"/>
              <a:buChar char="•"/>
            </a:pPr>
            <a:r>
              <a:rPr lang="en-US" b="0" i="0" u="none" strike="noStrike" dirty="0">
                <a:effectLst/>
              </a:rPr>
              <a:t>The jurisdiction through which you are registering for the NAVLE will require verification that you have passed the QSE.</a:t>
            </a:r>
          </a:p>
          <a:p>
            <a:pPr marL="742950" lvl="1" indent="-285750" algn="l">
              <a:buFont typeface="Arial" panose="020B0604020202020204" pitchFamily="34" charset="0"/>
              <a:buChar char="•"/>
            </a:pPr>
            <a:r>
              <a:rPr lang="en-US" b="0" i="0" u="none" strike="noStrike" dirty="0">
                <a:effectLst/>
              </a:rPr>
              <a:t>To request a PAVE Letter of Eligibility (verification of passing QSE) for the NAVLE, please </a:t>
            </a:r>
            <a:r>
              <a:rPr lang="en-US" b="0" i="0" u="none" strike="noStrike" dirty="0" err="1">
                <a:effectLst/>
              </a:rPr>
              <a:t>email</a:t>
            </a:r>
            <a:r>
              <a:rPr lang="en-US" b="1" i="0" u="none" strike="noStrike" dirty="0" err="1">
                <a:solidFill>
                  <a:srgbClr val="6B9F25"/>
                </a:solidFill>
                <a:effectLst/>
                <a:hlinkClick r:id="rId3">
                  <a:extLst>
                    <a:ext uri="{A12FA001-AC4F-418D-AE19-62706E023703}">
                      <ahyp:hlinkClr xmlns:ahyp="http://schemas.microsoft.com/office/drawing/2018/hyperlinkcolor" val="tx"/>
                    </a:ext>
                  </a:extLst>
                </a:hlinkClick>
              </a:rPr>
              <a:t>pave@aavsb.org</a:t>
            </a:r>
            <a:r>
              <a:rPr lang="en-US" b="1" i="0" u="none" strike="noStrike" dirty="0">
                <a:effectLst/>
                <a:hlinkClick r:id="rId3">
                  <a:extLst>
                    <a:ext uri="{A12FA001-AC4F-418D-AE19-62706E023703}">
                      <ahyp:hlinkClr xmlns:ahyp="http://schemas.microsoft.com/office/drawing/2018/hyperlinkcolor" val="tx"/>
                    </a:ext>
                  </a:extLst>
                </a:hlinkClick>
              </a:rPr>
              <a:t>.</a:t>
            </a:r>
            <a:r>
              <a:rPr lang="en-US" b="1" i="0" u="none" strike="noStrike" dirty="0">
                <a:effectLst/>
              </a:rPr>
              <a:t> </a:t>
            </a:r>
            <a:r>
              <a:rPr lang="en-US" b="0" i="0" u="none" strike="noStrike" dirty="0">
                <a:effectLst/>
              </a:rPr>
              <a:t>Include "Letter of Eligibility Request" in the subject line.</a:t>
            </a:r>
          </a:p>
          <a:p>
            <a:pPr marL="742950" lvl="1" indent="-285750" algn="l">
              <a:buFont typeface="Arial" panose="020B0604020202020204" pitchFamily="34" charset="0"/>
              <a:buChar char="•"/>
            </a:pPr>
            <a:r>
              <a:rPr lang="en-US" b="0" i="0" u="none" strike="noStrike" dirty="0">
                <a:effectLst/>
              </a:rPr>
              <a:t>Your request should include your name, the state through which you are applying, your anticipated graduation date, and the state's deadline for receiving the information.</a:t>
            </a:r>
          </a:p>
          <a:p>
            <a:pPr algn="l">
              <a:buFont typeface="Arial" panose="020B0604020202020204" pitchFamily="34" charset="0"/>
              <a:buChar char="•"/>
            </a:pPr>
            <a:r>
              <a:rPr lang="en-US" b="0" i="0" u="none" strike="noStrike" dirty="0">
                <a:effectLst/>
              </a:rPr>
              <a:t>Please allow approximately 1-2 weeks for your request to be processed. You will receive email confirmation once your request has been processed. You are encouraged to follow up with the jurisdiction in which you are registering with to ensure they received your letter.</a:t>
            </a:r>
          </a:p>
          <a:p>
            <a:pPr algn="l">
              <a:buFont typeface="Arial" panose="020B0604020202020204" pitchFamily="34" charset="0"/>
              <a:buChar char="•"/>
            </a:pPr>
            <a:r>
              <a:rPr lang="en-US" b="0" i="0" u="none" strike="noStrike" dirty="0">
                <a:effectLst/>
              </a:rPr>
              <a:t>PAVE certificates do not expire. Certification remains valid indefinitely.</a:t>
            </a:r>
          </a:p>
          <a:p>
            <a:pPr algn="l">
              <a:buFont typeface="Arial" panose="020B0604020202020204" pitchFamily="34" charset="0"/>
              <a:buChar char="•"/>
            </a:pPr>
            <a:r>
              <a:rPr lang="en-US" b="0" i="0" u="none" strike="noStrike" dirty="0">
                <a:effectLst/>
              </a:rPr>
              <a:t>A PAVE certificate is not a license to practice veterinary medicine in the United States.</a:t>
            </a:r>
          </a:p>
          <a:p>
            <a:pPr algn="l">
              <a:buFont typeface="Arial" panose="020B0604020202020204" pitchFamily="34" charset="0"/>
              <a:buChar char="•"/>
            </a:pPr>
            <a:r>
              <a:rPr lang="en-US" b="0" i="0" u="none" strike="noStrike" dirty="0">
                <a:effectLst/>
              </a:rPr>
              <a:t>All PAVE candidates must meet state licensing requirements and pass the North American Veterinary Licensure Exam (NAVLE®).</a:t>
            </a:r>
          </a:p>
          <a:p>
            <a:endParaRPr lang="en-US" dirty="0"/>
          </a:p>
        </p:txBody>
      </p:sp>
    </p:spTree>
    <p:extLst>
      <p:ext uri="{BB962C8B-B14F-4D97-AF65-F5344CB8AC3E}">
        <p14:creationId xmlns:p14="http://schemas.microsoft.com/office/powerpoint/2010/main" val="13996246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D749-FECC-7C01-1519-AB8687E365CC}"/>
              </a:ext>
            </a:extLst>
          </p:cNvPr>
          <p:cNvSpPr>
            <a:spLocks noGrp="1"/>
          </p:cNvSpPr>
          <p:nvPr>
            <p:ph type="title"/>
          </p:nvPr>
        </p:nvSpPr>
        <p:spPr/>
        <p:txBody>
          <a:bodyPr>
            <a:normAutofit/>
          </a:bodyPr>
          <a:lstStyle/>
          <a:p>
            <a:r>
              <a:rPr lang="en-US" b="1" i="0" u="none" strike="noStrike" dirty="0">
                <a:solidFill>
                  <a:schemeClr val="tx1"/>
                </a:solidFill>
                <a:effectLst/>
                <a:latin typeface="Source Sans Pro" panose="020B0503030403020204" pitchFamily="34" charset="0"/>
              </a:rPr>
              <a:t>3</a:t>
            </a:r>
            <a:r>
              <a:rPr lang="en-US" b="0" i="0" u="none" strike="noStrike" dirty="0">
                <a:solidFill>
                  <a:schemeClr val="tx1"/>
                </a:solidFill>
                <a:effectLst/>
                <a:latin typeface="Source Sans Pro" panose="020B0503030403020204" pitchFamily="34" charset="0"/>
              </a:rPr>
              <a:t> Task: </a:t>
            </a:r>
            <a:r>
              <a:rPr lang="en-US" b="1" i="0" u="none" strike="noStrike" dirty="0">
                <a:solidFill>
                  <a:schemeClr val="tx1"/>
                </a:solidFill>
                <a:effectLst/>
                <a:latin typeface="Source Sans Pro" panose="020B0503030403020204" pitchFamily="34" charset="0"/>
              </a:rPr>
              <a:t>Apply for the NAVLE®</a:t>
            </a:r>
            <a:br>
              <a:rPr lang="en-US" b="0" i="0" u="none" strike="noStrike" dirty="0">
                <a:solidFill>
                  <a:schemeClr val="tx1"/>
                </a:solidFill>
                <a:effectLst/>
                <a:latin typeface="Source Sans Pro" panose="020B0503030403020204" pitchFamily="34" charset="0"/>
              </a:rPr>
            </a:br>
            <a:endParaRPr lang="en-US" dirty="0">
              <a:solidFill>
                <a:schemeClr val="tx1"/>
              </a:solidFill>
            </a:endParaRPr>
          </a:p>
        </p:txBody>
      </p:sp>
      <p:sp>
        <p:nvSpPr>
          <p:cNvPr id="3" name="Content Placeholder 2">
            <a:extLst>
              <a:ext uri="{FF2B5EF4-FFF2-40B4-BE49-F238E27FC236}">
                <a16:creationId xmlns:a16="http://schemas.microsoft.com/office/drawing/2014/main" id="{34BB8775-7E78-ED3E-8D5E-09284F0F7464}"/>
              </a:ext>
            </a:extLst>
          </p:cNvPr>
          <p:cNvSpPr>
            <a:spLocks noGrp="1"/>
          </p:cNvSpPr>
          <p:nvPr>
            <p:ph idx="1"/>
          </p:nvPr>
        </p:nvSpPr>
        <p:spPr/>
        <p:txBody>
          <a:bodyPr/>
          <a:lstStyle/>
          <a:p>
            <a:pPr algn="l"/>
            <a:r>
              <a:rPr lang="en-US" b="0" i="0" u="none" strike="noStrike" dirty="0">
                <a:solidFill>
                  <a:srgbClr val="13131C"/>
                </a:solidFill>
                <a:effectLst/>
                <a:latin typeface="Source Sans Pro" panose="020B0503030403020204" pitchFamily="34" charset="0"/>
              </a:rPr>
              <a:t>Detailed information about the NAVLE application process is available on the </a:t>
            </a:r>
            <a:r>
              <a:rPr lang="en-US" b="1" i="0" u="none" strike="noStrike" dirty="0">
                <a:solidFill>
                  <a:srgbClr val="003E7E"/>
                </a:solidFill>
                <a:effectLst/>
                <a:latin typeface="Source Sans Pro" panose="020B0503030403020204" pitchFamily="34" charset="0"/>
                <a:hlinkClick r:id="rId2"/>
              </a:rPr>
              <a:t>ICVA website.</a:t>
            </a:r>
            <a:endParaRPr lang="en-US" b="0" i="0" u="none" strike="noStrike" dirty="0">
              <a:solidFill>
                <a:srgbClr val="13131C"/>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232390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9DDD7-C5FD-50D7-A2D2-E91C764EAF54}"/>
              </a:ext>
            </a:extLst>
          </p:cNvPr>
          <p:cNvSpPr>
            <a:spLocks noGrp="1"/>
          </p:cNvSpPr>
          <p:nvPr>
            <p:ph idx="1"/>
          </p:nvPr>
        </p:nvSpPr>
        <p:spPr>
          <a:xfrm>
            <a:off x="1024128" y="1714501"/>
            <a:ext cx="9720073" cy="4594860"/>
          </a:xfrm>
        </p:spPr>
        <p:txBody>
          <a:bodyPr>
            <a:normAutofit fontScale="77500" lnSpcReduction="20000"/>
          </a:bodyPr>
          <a:lstStyle/>
          <a:p>
            <a:r>
              <a:rPr lang="en-US" b="1" dirty="0">
                <a:effectLst/>
              </a:rPr>
              <a:t>Option #2: </a:t>
            </a:r>
            <a:r>
              <a:rPr lang="en-US" dirty="0">
                <a:effectLst/>
              </a:rPr>
              <a:t>Substantiation that the PAVE candidate has attended at least three (3) years at a secondary high school or graduated from a post-secondary, professional veterinary school or equivalent program within that country under which the complete language of instruction was English. </a:t>
            </a:r>
          </a:p>
          <a:p>
            <a:r>
              <a:rPr lang="en-US" dirty="0">
                <a:effectLst/>
              </a:rPr>
              <a:t>Accepted documentation includes: </a:t>
            </a:r>
          </a:p>
          <a:p>
            <a:r>
              <a:rPr lang="en-US" dirty="0">
                <a:effectLst/>
              </a:rPr>
              <a:t> A letter received by PAVE directly from school officials stating the dates of attendance and verifying that the complete language of instruction was English and </a:t>
            </a:r>
          </a:p>
          <a:p>
            <a:r>
              <a:rPr lang="en-US" dirty="0">
                <a:effectLst/>
              </a:rPr>
              <a:t> A certified or notarized copy of the final high school or post-secondary diploma or transcript received directly from the institution. </a:t>
            </a:r>
          </a:p>
          <a:p>
            <a:br>
              <a:rPr lang="en-US" dirty="0">
                <a:effectLst/>
              </a:rPr>
            </a:br>
            <a:endParaRPr lang="en-US" dirty="0">
              <a:effectLst/>
            </a:endParaRPr>
          </a:p>
          <a:p>
            <a:r>
              <a:rPr lang="en-US" dirty="0">
                <a:effectLst/>
              </a:rPr>
              <a:t>PAVE candidates who were homeschooled for all or part of their high school education (grades 9—12) may submit a letter from a school district official who had oversight on their home school curriculum to substantiate that the primary language of instruction was English. </a:t>
            </a:r>
          </a:p>
          <a:p>
            <a:r>
              <a:rPr lang="en-US" dirty="0">
                <a:effectLst/>
              </a:rPr>
              <a:t>Documentation that the candidate has met the English Proficiency criteria is due at the time of application. If, upon review of the candidate’s application, this requirement has not been met, the candidate will be deferred to the next scheduled examination date. </a:t>
            </a:r>
          </a:p>
          <a:p>
            <a:endParaRPr lang="en-US" dirty="0"/>
          </a:p>
        </p:txBody>
      </p:sp>
    </p:spTree>
    <p:extLst>
      <p:ext uri="{BB962C8B-B14F-4D97-AF65-F5344CB8AC3E}">
        <p14:creationId xmlns:p14="http://schemas.microsoft.com/office/powerpoint/2010/main" val="85009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E257D-94B6-699B-FDED-10B902162213}"/>
              </a:ext>
            </a:extLst>
          </p:cNvPr>
          <p:cNvSpPr>
            <a:spLocks noGrp="1"/>
          </p:cNvSpPr>
          <p:nvPr>
            <p:ph idx="1"/>
          </p:nvPr>
        </p:nvSpPr>
        <p:spPr>
          <a:xfrm>
            <a:off x="1082494" y="661481"/>
            <a:ext cx="9720073" cy="4023360"/>
          </a:xfrm>
        </p:spPr>
        <p:txBody>
          <a:bodyPr/>
          <a:lstStyle/>
          <a:p>
            <a:r>
              <a:rPr lang="en-US" b="1" dirty="0">
                <a:effectLst/>
              </a:rPr>
              <a:t>Qualifying Science Examination </a:t>
            </a:r>
            <a:endParaRPr lang="en-US" dirty="0">
              <a:effectLst/>
            </a:endParaRPr>
          </a:p>
          <a:p>
            <a:r>
              <a:rPr lang="en-US" dirty="0">
                <a:effectLst/>
              </a:rPr>
              <a:t>The PAVE program currently utilizes the Qualifying Science Examination (QSE) as the basic science examination. PAVE candidates will not receive an authorization to test letter for the QSE unless they have successfully completed at least 50% of their veterinary curriculum, submitted all required credentials documents and completed the English proficiency requirement. </a:t>
            </a:r>
          </a:p>
          <a:p>
            <a:r>
              <a:rPr lang="en-US" dirty="0">
                <a:effectLst/>
              </a:rPr>
              <a:t>QSE results are emailed and mailed approximately four to six weeks after the examination date. Results will not be released by telephone </a:t>
            </a:r>
          </a:p>
          <a:p>
            <a:endParaRPr lang="en-US" dirty="0"/>
          </a:p>
        </p:txBody>
      </p:sp>
    </p:spTree>
    <p:extLst>
      <p:ext uri="{BB962C8B-B14F-4D97-AF65-F5344CB8AC3E}">
        <p14:creationId xmlns:p14="http://schemas.microsoft.com/office/powerpoint/2010/main" val="259598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13BBE-6CF9-7BC8-24CF-99C4422EBEF3}"/>
              </a:ext>
            </a:extLst>
          </p:cNvPr>
          <p:cNvSpPr>
            <a:spLocks noGrp="1"/>
          </p:cNvSpPr>
          <p:nvPr>
            <p:ph idx="1"/>
          </p:nvPr>
        </p:nvSpPr>
        <p:spPr>
          <a:xfrm>
            <a:off x="1024128" y="428017"/>
            <a:ext cx="9720073" cy="5881343"/>
          </a:xfrm>
        </p:spPr>
        <p:txBody>
          <a:bodyPr>
            <a:normAutofit/>
          </a:bodyPr>
          <a:lstStyle/>
          <a:p>
            <a:r>
              <a:rPr lang="en-US" sz="1400" dirty="0">
                <a:effectLst/>
              </a:rPr>
              <a:t>If examination results are released after the deadline for the next administration of the QSE, candidates who did not pass must submit an application to retake and pay the applicable fee within 5 business days of receiving their results in order to be eligible to sit for the next scheduled administration. </a:t>
            </a:r>
          </a:p>
          <a:p>
            <a:r>
              <a:rPr lang="en-US" sz="1400" dirty="0">
                <a:effectLst/>
              </a:rPr>
              <a:t>PAVE candidates must pass the QSE in order to be eligible to take the NAVLE. </a:t>
            </a:r>
          </a:p>
          <a:p>
            <a:r>
              <a:rPr lang="en-US" sz="1400" dirty="0">
                <a:effectLst/>
              </a:rPr>
              <a:t>Candidates may request a deferment of their scheduled QSE appointment if: </a:t>
            </a:r>
          </a:p>
          <a:p>
            <a:r>
              <a:rPr lang="en-US" sz="1400" dirty="0">
                <a:effectLst/>
              </a:rPr>
              <a:t>• a medical issue makes them physically unable to appear as scheduled </a:t>
            </a:r>
          </a:p>
          <a:p>
            <a:r>
              <a:rPr lang="en-US" sz="1400" dirty="0">
                <a:effectLst/>
              </a:rPr>
              <a:t>• an academic issue makes them ineligible to sit for the QSE </a:t>
            </a:r>
          </a:p>
          <a:p>
            <a:r>
              <a:rPr lang="en-US" sz="1400" dirty="0">
                <a:effectLst/>
              </a:rPr>
              <a:t>• extenuating circumstances render the candidate unable to test as scheduled </a:t>
            </a:r>
          </a:p>
          <a:p>
            <a:br>
              <a:rPr lang="en-US" sz="1400" dirty="0">
                <a:effectLst/>
              </a:rPr>
            </a:br>
            <a:endParaRPr lang="en-US" sz="1400" dirty="0">
              <a:effectLst/>
            </a:endParaRPr>
          </a:p>
          <a:p>
            <a:r>
              <a:rPr lang="en-US" sz="1400" dirty="0">
                <a:effectLst/>
              </a:rPr>
              <a:t>Documentation will be required to substantiate a candidate’s request for deferment. Requests will be reviewed by the AAVSB. </a:t>
            </a:r>
            <a:r>
              <a:rPr lang="en-US" sz="1400" b="1" dirty="0">
                <a:effectLst/>
              </a:rPr>
              <a:t>Deferments are for the next posted examination date and an additional fee may be incurred by the candidate. </a:t>
            </a:r>
            <a:endParaRPr lang="en-US" sz="1400" dirty="0">
              <a:effectLst/>
            </a:endParaRPr>
          </a:p>
          <a:p>
            <a:r>
              <a:rPr lang="en-US" sz="1400" dirty="0">
                <a:effectLst/>
              </a:rPr>
              <a:t>Candidates are allowed one deferment only. If the candidate is not able to test as rescheduled, they will forfeit their examination fee. </a:t>
            </a:r>
          </a:p>
          <a:p>
            <a:r>
              <a:rPr lang="en-US" sz="1400" dirty="0">
                <a:effectLst/>
              </a:rPr>
              <a:t>Candidates will be deferred for one administration with no fee if they do not meet the eligibility requirements for the QSE, i.e. English Proficiency. After four years if a PAVE candidate hasn’t completed the PAVE program, the candidate must notify the AAVSB, pay all relevant fees and meet all current PAVE requirements </a:t>
            </a:r>
          </a:p>
          <a:p>
            <a:endParaRPr lang="en-US" sz="1400" dirty="0"/>
          </a:p>
        </p:txBody>
      </p:sp>
    </p:spTree>
    <p:extLst>
      <p:ext uri="{BB962C8B-B14F-4D97-AF65-F5344CB8AC3E}">
        <p14:creationId xmlns:p14="http://schemas.microsoft.com/office/powerpoint/2010/main" val="141301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{5411F631-C132-E44F-AFCB-090BACD1DB45}tf10001061</Template>
  <TotalTime>1723</TotalTime>
  <Words>8020</Words>
  <Application>Microsoft Macintosh PowerPoint</Application>
  <PresentationFormat>Widescreen</PresentationFormat>
  <Paragraphs>390</Paragraphs>
  <Slides>68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Helvetica</vt:lpstr>
      <vt:lpstr>Source Sans Pro</vt:lpstr>
      <vt:lpstr>Times New Roman</vt:lpstr>
      <vt:lpstr>Tw Cen MT</vt:lpstr>
      <vt:lpstr>Tw Cen MT Condensed</vt:lpstr>
      <vt:lpstr>Wingdings 3</vt:lpstr>
      <vt:lpstr>Integral</vt:lpstr>
      <vt:lpstr>INFORMATION ON PAVE AND QSE</vt:lpstr>
      <vt:lpstr>General PAVE Information  </vt:lpstr>
      <vt:lpstr>General PAVE Information  </vt:lpstr>
      <vt:lpstr>PowerPoint Presentation</vt:lpstr>
      <vt:lpstr>PowerPoint Presentation</vt:lpstr>
      <vt:lpstr>PowerPoint Presentation</vt:lpstr>
      <vt:lpstr>PowerPoint Presentation</vt:lpstr>
      <vt:lpstr>PowerPoint Presentation</vt:lpstr>
      <vt:lpstr>PowerPoint Presentation</vt:lpstr>
      <vt:lpstr>Multiple Attempts on the Qualifying Science Examination  </vt:lpstr>
      <vt:lpstr>Test Site Changes  </vt:lpstr>
      <vt:lpstr>Clinical Proficiency  </vt:lpstr>
      <vt:lpstr>PowerPoint Presentation</vt:lpstr>
      <vt:lpstr>Application Status  </vt:lpstr>
      <vt:lpstr>  Complete Your PAVE Application  </vt:lpstr>
      <vt:lpstr>2 Task: Verify English proficiency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Task: Submit application </vt:lpstr>
      <vt:lpstr>START YOUR PAVE APPLICATION </vt:lpstr>
      <vt:lpstr>1 Task: Download the candidate handbook </vt:lpstr>
      <vt:lpstr>PowerPoint Presentation</vt:lpstr>
      <vt:lpstr>About the AAVSB  </vt:lpstr>
      <vt:lpstr>About the QSE  </vt:lpstr>
      <vt:lpstr>PowerPoint Presentation</vt:lpstr>
      <vt:lpstr>PowerPoint Presentation</vt:lpstr>
      <vt:lpstr>Administration  </vt:lpstr>
      <vt:lpstr>Exam Application, Eligibility and Scheduling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QSE Scores  </vt:lpstr>
      <vt:lpstr>QSE Retake Procedures  </vt:lpstr>
      <vt:lpstr>Taking the QSE by Computer  </vt:lpstr>
      <vt:lpstr>PowerPoint Presentation</vt:lpstr>
      <vt:lpstr>PowerPoint Presentation</vt:lpstr>
      <vt:lpstr>PowerPoint Presentation</vt:lpstr>
      <vt:lpstr>Task: Reschedule your Exam </vt:lpstr>
      <vt:lpstr>6 Task: Retake the QSE, if required </vt:lpstr>
      <vt:lpstr>7 Task </vt:lpstr>
      <vt:lpstr>Complete Evaluated Clinical Experience </vt:lpstr>
      <vt:lpstr>2 Task: Apply for the ECE </vt:lpstr>
      <vt:lpstr>   Accredited US Veterinary Schools Accepting  Graduates Of Non-Accredited Veterinary Schools  </vt:lpstr>
      <vt:lpstr>PowerPoint Presentation</vt:lpstr>
      <vt:lpstr>PowerPoint Presentation</vt:lpstr>
      <vt:lpstr>OBTAINING YOUR PAVE CERTIFICATE</vt:lpstr>
      <vt:lpstr>PowerPoint Presentation</vt:lpstr>
      <vt:lpstr>PowerPoint Presentation</vt:lpstr>
      <vt:lpstr>PowerPoint Presentation</vt:lpstr>
      <vt:lpstr>3 Task: Apply for the NAVLE®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QSE</dc:title>
  <dc:creator>Bhupinder Gahra</dc:creator>
  <cp:lastModifiedBy>Bhupinder Gahra</cp:lastModifiedBy>
  <cp:revision>4</cp:revision>
  <dcterms:created xsi:type="dcterms:W3CDTF">2023-06-06T05:38:49Z</dcterms:created>
  <dcterms:modified xsi:type="dcterms:W3CDTF">2023-06-09T17:02:52Z</dcterms:modified>
</cp:coreProperties>
</file>