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p:restoredTop sz="94694"/>
  </p:normalViewPr>
  <p:slideViewPr>
    <p:cSldViewPr snapToGrid="0">
      <p:cViewPr varScale="1">
        <p:scale>
          <a:sx n="121" d="100"/>
          <a:sy n="121" d="100"/>
        </p:scale>
        <p:origin x="8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https://www.prometric.com/en-us/clients/icva/Pages/landing.aspx"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icva.net/navle/"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prometric.com/en-us/clients/icva/Pages/landing.aspx"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icva.net/navle/"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1795FF-224C-4D48-AF84-6883A45E188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CC1A230-4305-4544-BBE4-DDCE710AFA87}">
      <dgm:prSet/>
      <dgm:spPr/>
      <dgm:t>
        <a:bodyPr/>
        <a:lstStyle/>
        <a:p>
          <a:r>
            <a:rPr lang="en-US" dirty="0"/>
            <a:t>The North American Veterinary Licensing Examination (NAVLE), administered by the ICVA since 2000, is a requirement for licensure to practice veterinary medicine in all licensing jurisdictions in the US and Canada. The NAVLE consists of 360 clinically relevant multiple-choice questions.</a:t>
          </a:r>
        </a:p>
      </dgm:t>
    </dgm:pt>
    <dgm:pt modelId="{948547F3-451C-43DF-B9F6-61F0063A66D4}" type="parTrans" cxnId="{23A70D5F-8C46-4835-8D11-59046E30301C}">
      <dgm:prSet/>
      <dgm:spPr/>
      <dgm:t>
        <a:bodyPr/>
        <a:lstStyle/>
        <a:p>
          <a:endParaRPr lang="en-US"/>
        </a:p>
      </dgm:t>
    </dgm:pt>
    <dgm:pt modelId="{342CDE23-EF70-42D8-88BC-F574815C8ABE}" type="sibTrans" cxnId="{23A70D5F-8C46-4835-8D11-59046E30301C}">
      <dgm:prSet/>
      <dgm:spPr/>
      <dgm:t>
        <a:bodyPr/>
        <a:lstStyle/>
        <a:p>
          <a:endParaRPr lang="en-US"/>
        </a:p>
      </dgm:t>
    </dgm:pt>
    <dgm:pt modelId="{ABF7D03D-687E-4C08-A6FE-DF17D6A73251}">
      <dgm:prSet/>
      <dgm:spPr/>
      <dgm:t>
        <a:bodyPr/>
        <a:lstStyle/>
        <a:p>
          <a:r>
            <a:rPr lang="en-US"/>
            <a:t>The NAVLE is offered throughout North America and certain overseas sites at computer testing centers operated by </a:t>
          </a:r>
          <a:r>
            <a:rPr lang="en-US">
              <a:hlinkClick xmlns:r="http://schemas.openxmlformats.org/officeDocument/2006/relationships" r:id="rId1"/>
            </a:rPr>
            <a:t>Prometric</a:t>
          </a:r>
          <a:r>
            <a:rPr lang="en-US"/>
            <a:t>. The NAVLE is available during a four-week testing window in November–December, and a two-week window in April.</a:t>
          </a:r>
        </a:p>
      </dgm:t>
    </dgm:pt>
    <dgm:pt modelId="{25639F8C-3B0F-44B9-8529-06660BC3DB90}" type="parTrans" cxnId="{C5FA1EDA-3E0E-40D0-AEAC-94E38F190054}">
      <dgm:prSet/>
      <dgm:spPr/>
      <dgm:t>
        <a:bodyPr/>
        <a:lstStyle/>
        <a:p>
          <a:endParaRPr lang="en-US"/>
        </a:p>
      </dgm:t>
    </dgm:pt>
    <dgm:pt modelId="{34454966-E943-41A4-95E9-BD1401531A93}" type="sibTrans" cxnId="{C5FA1EDA-3E0E-40D0-AEAC-94E38F190054}">
      <dgm:prSet/>
      <dgm:spPr/>
      <dgm:t>
        <a:bodyPr/>
        <a:lstStyle/>
        <a:p>
          <a:endParaRPr lang="en-US"/>
        </a:p>
      </dgm:t>
    </dgm:pt>
    <dgm:pt modelId="{716E34FE-78C5-B740-859A-12EDF2144C27}" type="pres">
      <dgm:prSet presAssocID="{201795FF-224C-4D48-AF84-6883A45E1884}" presName="linear" presStyleCnt="0">
        <dgm:presLayoutVars>
          <dgm:animLvl val="lvl"/>
          <dgm:resizeHandles val="exact"/>
        </dgm:presLayoutVars>
      </dgm:prSet>
      <dgm:spPr/>
    </dgm:pt>
    <dgm:pt modelId="{8206A6B6-CCA3-674E-B787-D899B73E572E}" type="pres">
      <dgm:prSet presAssocID="{1CC1A230-4305-4544-BBE4-DDCE710AFA87}" presName="parentText" presStyleLbl="node1" presStyleIdx="0" presStyleCnt="2">
        <dgm:presLayoutVars>
          <dgm:chMax val="0"/>
          <dgm:bulletEnabled val="1"/>
        </dgm:presLayoutVars>
      </dgm:prSet>
      <dgm:spPr/>
    </dgm:pt>
    <dgm:pt modelId="{7D822B6D-4E56-4C44-A7EF-209B3C19C646}" type="pres">
      <dgm:prSet presAssocID="{342CDE23-EF70-42D8-88BC-F574815C8ABE}" presName="spacer" presStyleCnt="0"/>
      <dgm:spPr/>
    </dgm:pt>
    <dgm:pt modelId="{0D4E29BF-599E-7E4D-B577-142A44215F14}" type="pres">
      <dgm:prSet presAssocID="{ABF7D03D-687E-4C08-A6FE-DF17D6A73251}" presName="parentText" presStyleLbl="node1" presStyleIdx="1" presStyleCnt="2">
        <dgm:presLayoutVars>
          <dgm:chMax val="0"/>
          <dgm:bulletEnabled val="1"/>
        </dgm:presLayoutVars>
      </dgm:prSet>
      <dgm:spPr/>
    </dgm:pt>
  </dgm:ptLst>
  <dgm:cxnLst>
    <dgm:cxn modelId="{826C1414-4D85-B548-B860-A01E8B134223}" type="presOf" srcId="{ABF7D03D-687E-4C08-A6FE-DF17D6A73251}" destId="{0D4E29BF-599E-7E4D-B577-142A44215F14}" srcOrd="0" destOrd="0" presId="urn:microsoft.com/office/officeart/2005/8/layout/vList2"/>
    <dgm:cxn modelId="{F0BCD931-C991-6B45-8013-1C67A5E74B99}" type="presOf" srcId="{1CC1A230-4305-4544-BBE4-DDCE710AFA87}" destId="{8206A6B6-CCA3-674E-B787-D899B73E572E}" srcOrd="0" destOrd="0" presId="urn:microsoft.com/office/officeart/2005/8/layout/vList2"/>
    <dgm:cxn modelId="{23A70D5F-8C46-4835-8D11-59046E30301C}" srcId="{201795FF-224C-4D48-AF84-6883A45E1884}" destId="{1CC1A230-4305-4544-BBE4-DDCE710AFA87}" srcOrd="0" destOrd="0" parTransId="{948547F3-451C-43DF-B9F6-61F0063A66D4}" sibTransId="{342CDE23-EF70-42D8-88BC-F574815C8ABE}"/>
    <dgm:cxn modelId="{2EC493C4-46CC-114F-B03A-E7F0E4BD3A85}" type="presOf" srcId="{201795FF-224C-4D48-AF84-6883A45E1884}" destId="{716E34FE-78C5-B740-859A-12EDF2144C27}" srcOrd="0" destOrd="0" presId="urn:microsoft.com/office/officeart/2005/8/layout/vList2"/>
    <dgm:cxn modelId="{C5FA1EDA-3E0E-40D0-AEAC-94E38F190054}" srcId="{201795FF-224C-4D48-AF84-6883A45E1884}" destId="{ABF7D03D-687E-4C08-A6FE-DF17D6A73251}" srcOrd="1" destOrd="0" parTransId="{25639F8C-3B0F-44B9-8529-06660BC3DB90}" sibTransId="{34454966-E943-41A4-95E9-BD1401531A93}"/>
    <dgm:cxn modelId="{4F4B71BC-BDC5-3C42-9BB6-55AFF916A702}" type="presParOf" srcId="{716E34FE-78C5-B740-859A-12EDF2144C27}" destId="{8206A6B6-CCA3-674E-B787-D899B73E572E}" srcOrd="0" destOrd="0" presId="urn:microsoft.com/office/officeart/2005/8/layout/vList2"/>
    <dgm:cxn modelId="{C003658C-3595-B34B-B233-5D3A28ABDE9A}" type="presParOf" srcId="{716E34FE-78C5-B740-859A-12EDF2144C27}" destId="{7D822B6D-4E56-4C44-A7EF-209B3C19C646}" srcOrd="1" destOrd="0" presId="urn:microsoft.com/office/officeart/2005/8/layout/vList2"/>
    <dgm:cxn modelId="{DACF0A0A-FB8F-A341-B404-94FC8DBD4CAA}" type="presParOf" srcId="{716E34FE-78C5-B740-859A-12EDF2144C27}" destId="{0D4E29BF-599E-7E4D-B577-142A44215F1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A5FDEF-9297-4652-AE61-7BAB5D33018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F2AFDDB7-71F9-403A-8130-5DFD28EF4F81}">
      <dgm:prSet/>
      <dgm:spPr/>
      <dgm:t>
        <a:bodyPr/>
        <a:lstStyle/>
        <a:p>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2. Submit a NAVLE state/territorial application for approval to take the NAVLE </a:t>
          </a:r>
          <a:endParaRPr lang="en-US" dirty="0">
            <a:solidFill>
              <a:schemeClr val="tx1"/>
            </a:solidFill>
          </a:endParaRPr>
        </a:p>
      </dgm:t>
    </dgm:pt>
    <dgm:pt modelId="{7FF874E5-B1A0-42FE-A05B-DF7D3F055A82}" type="parTrans" cxnId="{B36AF6E9-E466-4790-A28D-8C18C3F8C53E}">
      <dgm:prSet/>
      <dgm:spPr/>
      <dgm:t>
        <a:bodyPr/>
        <a:lstStyle/>
        <a:p>
          <a:endParaRPr lang="en-US"/>
        </a:p>
      </dgm:t>
    </dgm:pt>
    <dgm:pt modelId="{991186FB-5F3D-4209-9B11-911B42FEFAFF}" type="sibTrans" cxnId="{B36AF6E9-E466-4790-A28D-8C18C3F8C53E}">
      <dgm:prSet/>
      <dgm:spPr/>
      <dgm:t>
        <a:bodyPr/>
        <a:lstStyle/>
        <a:p>
          <a:endParaRPr lang="en-US"/>
        </a:p>
      </dgm:t>
    </dgm:pt>
    <dgm:pt modelId="{BD2C8C3F-6AC0-4142-BB36-980FEB81A9B4}">
      <dgm:prSet/>
      <dgm:spPr/>
      <dgm:t>
        <a:bodyPr/>
        <a:lstStyle/>
        <a:p>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3. Look for Scheduling and Admission Permits</a:t>
          </a:r>
          <a:endParaRPr lang="en-US" dirty="0">
            <a:solidFill>
              <a:schemeClr val="tx1"/>
            </a:solidFill>
          </a:endParaRPr>
        </a:p>
      </dgm:t>
    </dgm:pt>
    <dgm:pt modelId="{DE6D640C-0088-4010-B054-F0974FA2DF8D}" type="parTrans" cxnId="{C63A5F44-6239-4E56-88BB-41E84EB049F1}">
      <dgm:prSet/>
      <dgm:spPr/>
      <dgm:t>
        <a:bodyPr/>
        <a:lstStyle/>
        <a:p>
          <a:endParaRPr lang="en-US"/>
        </a:p>
      </dgm:t>
    </dgm:pt>
    <dgm:pt modelId="{2C3D2F10-1ADF-46E8-BE85-D997ECC9E15A}" type="sibTrans" cxnId="{C63A5F44-6239-4E56-88BB-41E84EB049F1}">
      <dgm:prSet/>
      <dgm:spPr/>
      <dgm:t>
        <a:bodyPr/>
        <a:lstStyle/>
        <a:p>
          <a:endParaRPr lang="en-US"/>
        </a:p>
      </dgm:t>
    </dgm:pt>
    <dgm:pt modelId="{04B1A645-F3D0-4949-BCA6-32D91493C44D}">
      <dgm:prSet/>
      <dgm:spPr/>
      <dgm:t>
        <a:bodyPr/>
        <a:lstStyle/>
        <a:p>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4. Schedule your testing appointment</a:t>
          </a:r>
          <a:endParaRPr lang="en-US" dirty="0">
            <a:solidFill>
              <a:schemeClr val="tx1"/>
            </a:solidFill>
          </a:endParaRPr>
        </a:p>
      </dgm:t>
    </dgm:pt>
    <dgm:pt modelId="{506034C7-6E67-4873-A10A-7218AD60A0F6}" type="parTrans" cxnId="{4558137C-A7CA-4B12-A0E0-5DC5C7ECD739}">
      <dgm:prSet/>
      <dgm:spPr/>
      <dgm:t>
        <a:bodyPr/>
        <a:lstStyle/>
        <a:p>
          <a:endParaRPr lang="en-US"/>
        </a:p>
      </dgm:t>
    </dgm:pt>
    <dgm:pt modelId="{39261103-19BC-4F0B-B819-EEC7E36C537B}" type="sibTrans" cxnId="{4558137C-A7CA-4B12-A0E0-5DC5C7ECD739}">
      <dgm:prSet/>
      <dgm:spPr/>
      <dgm:t>
        <a:bodyPr/>
        <a:lstStyle/>
        <a:p>
          <a:endParaRPr lang="en-US"/>
        </a:p>
      </dgm:t>
    </dgm:pt>
    <dgm:pt modelId="{DD2251C0-1296-4FFD-8426-3381B5EBA7E9}">
      <dgm:prSet/>
      <dgm:spPr/>
      <dgm:t>
        <a:bodyPr/>
        <a:lstStyle/>
        <a:p>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5. Take the test</a:t>
          </a:r>
          <a:endParaRPr lang="en-US" dirty="0">
            <a:solidFill>
              <a:schemeClr val="tx1"/>
            </a:solidFill>
          </a:endParaRPr>
        </a:p>
      </dgm:t>
    </dgm:pt>
    <dgm:pt modelId="{9FB8D4DA-73CB-4CBD-828E-26C28A2160D4}" type="parTrans" cxnId="{81702529-D69F-4B77-8423-95D5975E2D7E}">
      <dgm:prSet/>
      <dgm:spPr/>
      <dgm:t>
        <a:bodyPr/>
        <a:lstStyle/>
        <a:p>
          <a:endParaRPr lang="en-US"/>
        </a:p>
      </dgm:t>
    </dgm:pt>
    <dgm:pt modelId="{3E9D3AE5-6DC6-4EC4-8DB6-C0F9299463D6}" type="sibTrans" cxnId="{81702529-D69F-4B77-8423-95D5975E2D7E}">
      <dgm:prSet/>
      <dgm:spPr/>
      <dgm:t>
        <a:bodyPr/>
        <a:lstStyle/>
        <a:p>
          <a:endParaRPr lang="en-US"/>
        </a:p>
      </dgm:t>
    </dgm:pt>
    <dgm:pt modelId="{76227E72-025E-4544-ADE0-2C2CB4B19B1C}">
      <dgm:prSet/>
      <dgm:spPr/>
      <dgm:t>
        <a:bodyPr/>
        <a:lstStyle/>
        <a:p>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6. Get your scores</a:t>
          </a:r>
          <a:endParaRPr lang="en-US" dirty="0">
            <a:solidFill>
              <a:schemeClr val="tx1"/>
            </a:solidFill>
          </a:endParaRPr>
        </a:p>
      </dgm:t>
    </dgm:pt>
    <dgm:pt modelId="{E0EF6AB6-A2E5-4513-9B0D-EF412F9B1366}" type="parTrans" cxnId="{5A139E0F-27F6-4294-A800-A64265B58B6A}">
      <dgm:prSet/>
      <dgm:spPr/>
      <dgm:t>
        <a:bodyPr/>
        <a:lstStyle/>
        <a:p>
          <a:endParaRPr lang="en-US"/>
        </a:p>
      </dgm:t>
    </dgm:pt>
    <dgm:pt modelId="{DD8C7274-C036-4D1F-A004-4348CF72D578}" type="sibTrans" cxnId="{5A139E0F-27F6-4294-A800-A64265B58B6A}">
      <dgm:prSet/>
      <dgm:spPr/>
      <dgm:t>
        <a:bodyPr/>
        <a:lstStyle/>
        <a:p>
          <a:endParaRPr lang="en-US"/>
        </a:p>
      </dgm:t>
    </dgm:pt>
    <dgm:pt modelId="{7456D40D-3917-DB49-8FCB-11D5F133CAEE}">
      <dgm:prSet/>
      <dgm:spPr/>
      <dgm:t>
        <a:bodyPr/>
        <a:lstStyle/>
        <a:p>
          <a:r>
            <a:rPr lang="en-US" b="0" i="1" dirty="0">
              <a:solidFill>
                <a:schemeClr val="tx1"/>
              </a:solidFill>
            </a:rPr>
            <a:t>1. </a:t>
          </a:r>
          <a:r>
            <a:rPr lang="en-US" b="0" i="1"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Submit the NAVLE application </a:t>
          </a:r>
          <a:endParaRPr lang="en-US" dirty="0">
            <a:solidFill>
              <a:schemeClr val="tx1"/>
            </a:solidFill>
          </a:endParaRPr>
        </a:p>
      </dgm:t>
    </dgm:pt>
    <dgm:pt modelId="{CE42C75B-E79B-574B-A6C2-FCA806B1D7EC}" type="parTrans" cxnId="{36975C58-A9C4-024A-AF6D-6C6F2FBE2A76}">
      <dgm:prSet/>
      <dgm:spPr/>
      <dgm:t>
        <a:bodyPr/>
        <a:lstStyle/>
        <a:p>
          <a:endParaRPr lang="en-US"/>
        </a:p>
      </dgm:t>
    </dgm:pt>
    <dgm:pt modelId="{EE8566FB-3F6B-A348-8B4C-2097C42A56BE}" type="sibTrans" cxnId="{36975C58-A9C4-024A-AF6D-6C6F2FBE2A76}">
      <dgm:prSet/>
      <dgm:spPr/>
      <dgm:t>
        <a:bodyPr/>
        <a:lstStyle/>
        <a:p>
          <a:endParaRPr lang="en-US"/>
        </a:p>
      </dgm:t>
    </dgm:pt>
    <dgm:pt modelId="{6086224A-2A35-A746-906A-3A48E9307701}" type="pres">
      <dgm:prSet presAssocID="{EAA5FDEF-9297-4652-AE61-7BAB5D330182}" presName="linear" presStyleCnt="0">
        <dgm:presLayoutVars>
          <dgm:animLvl val="lvl"/>
          <dgm:resizeHandles val="exact"/>
        </dgm:presLayoutVars>
      </dgm:prSet>
      <dgm:spPr/>
    </dgm:pt>
    <dgm:pt modelId="{312E7102-E310-D44B-82DE-19B9E36AC12C}" type="pres">
      <dgm:prSet presAssocID="{7456D40D-3917-DB49-8FCB-11D5F133CAEE}" presName="parentText" presStyleLbl="node1" presStyleIdx="0" presStyleCnt="6">
        <dgm:presLayoutVars>
          <dgm:chMax val="0"/>
          <dgm:bulletEnabled val="1"/>
        </dgm:presLayoutVars>
      </dgm:prSet>
      <dgm:spPr/>
    </dgm:pt>
    <dgm:pt modelId="{33770F91-114C-EA46-B517-C3FF0005516B}" type="pres">
      <dgm:prSet presAssocID="{EE8566FB-3F6B-A348-8B4C-2097C42A56BE}" presName="spacer" presStyleCnt="0"/>
      <dgm:spPr/>
    </dgm:pt>
    <dgm:pt modelId="{1B43BF14-8F3E-3A43-B8CE-CDABC05B805A}" type="pres">
      <dgm:prSet presAssocID="{F2AFDDB7-71F9-403A-8130-5DFD28EF4F81}" presName="parentText" presStyleLbl="node1" presStyleIdx="1" presStyleCnt="6">
        <dgm:presLayoutVars>
          <dgm:chMax val="0"/>
          <dgm:bulletEnabled val="1"/>
        </dgm:presLayoutVars>
      </dgm:prSet>
      <dgm:spPr/>
    </dgm:pt>
    <dgm:pt modelId="{E0D63BC0-5D06-5F49-854F-EA6B5C53B7C1}" type="pres">
      <dgm:prSet presAssocID="{991186FB-5F3D-4209-9B11-911B42FEFAFF}" presName="spacer" presStyleCnt="0"/>
      <dgm:spPr/>
    </dgm:pt>
    <dgm:pt modelId="{24F98BBA-1804-7749-AD2C-21CD2B69C46F}" type="pres">
      <dgm:prSet presAssocID="{BD2C8C3F-6AC0-4142-BB36-980FEB81A9B4}" presName="parentText" presStyleLbl="node1" presStyleIdx="2" presStyleCnt="6">
        <dgm:presLayoutVars>
          <dgm:chMax val="0"/>
          <dgm:bulletEnabled val="1"/>
        </dgm:presLayoutVars>
      </dgm:prSet>
      <dgm:spPr/>
    </dgm:pt>
    <dgm:pt modelId="{F4D7A0CF-9EBF-5B4B-A6C5-91B28708C83B}" type="pres">
      <dgm:prSet presAssocID="{2C3D2F10-1ADF-46E8-BE85-D997ECC9E15A}" presName="spacer" presStyleCnt="0"/>
      <dgm:spPr/>
    </dgm:pt>
    <dgm:pt modelId="{1920442F-7977-C448-AB4D-3D0EDB99B7FE}" type="pres">
      <dgm:prSet presAssocID="{04B1A645-F3D0-4949-BCA6-32D91493C44D}" presName="parentText" presStyleLbl="node1" presStyleIdx="3" presStyleCnt="6">
        <dgm:presLayoutVars>
          <dgm:chMax val="0"/>
          <dgm:bulletEnabled val="1"/>
        </dgm:presLayoutVars>
      </dgm:prSet>
      <dgm:spPr/>
    </dgm:pt>
    <dgm:pt modelId="{250CE2F5-8584-F547-8E16-3E67FD8146B4}" type="pres">
      <dgm:prSet presAssocID="{39261103-19BC-4F0B-B819-EEC7E36C537B}" presName="spacer" presStyleCnt="0"/>
      <dgm:spPr/>
    </dgm:pt>
    <dgm:pt modelId="{98FBA232-08B1-2B4C-AF36-813651A9D30B}" type="pres">
      <dgm:prSet presAssocID="{DD2251C0-1296-4FFD-8426-3381B5EBA7E9}" presName="parentText" presStyleLbl="node1" presStyleIdx="4" presStyleCnt="6">
        <dgm:presLayoutVars>
          <dgm:chMax val="0"/>
          <dgm:bulletEnabled val="1"/>
        </dgm:presLayoutVars>
      </dgm:prSet>
      <dgm:spPr/>
    </dgm:pt>
    <dgm:pt modelId="{B781F7BD-A636-0E47-B40D-EF7EC8BA4E29}" type="pres">
      <dgm:prSet presAssocID="{3E9D3AE5-6DC6-4EC4-8DB6-C0F9299463D6}" presName="spacer" presStyleCnt="0"/>
      <dgm:spPr/>
    </dgm:pt>
    <dgm:pt modelId="{E3548844-0578-574E-BEFD-F283F82E4BF4}" type="pres">
      <dgm:prSet presAssocID="{76227E72-025E-4544-ADE0-2C2CB4B19B1C}" presName="parentText" presStyleLbl="node1" presStyleIdx="5" presStyleCnt="6">
        <dgm:presLayoutVars>
          <dgm:chMax val="0"/>
          <dgm:bulletEnabled val="1"/>
        </dgm:presLayoutVars>
      </dgm:prSet>
      <dgm:spPr/>
    </dgm:pt>
  </dgm:ptLst>
  <dgm:cxnLst>
    <dgm:cxn modelId="{1A7C860D-9CFF-6148-AA33-AFE178A4BB88}" type="presOf" srcId="{DD2251C0-1296-4FFD-8426-3381B5EBA7E9}" destId="{98FBA232-08B1-2B4C-AF36-813651A9D30B}" srcOrd="0" destOrd="0" presId="urn:microsoft.com/office/officeart/2005/8/layout/vList2"/>
    <dgm:cxn modelId="{5A139E0F-27F6-4294-A800-A64265B58B6A}" srcId="{EAA5FDEF-9297-4652-AE61-7BAB5D330182}" destId="{76227E72-025E-4544-ADE0-2C2CB4B19B1C}" srcOrd="5" destOrd="0" parTransId="{E0EF6AB6-A2E5-4513-9B0D-EF412F9B1366}" sibTransId="{DD8C7274-C036-4D1F-A004-4348CF72D578}"/>
    <dgm:cxn modelId="{ECEB9312-09C3-3A4B-AD99-DFD13A27623C}" type="presOf" srcId="{BD2C8C3F-6AC0-4142-BB36-980FEB81A9B4}" destId="{24F98BBA-1804-7749-AD2C-21CD2B69C46F}" srcOrd="0" destOrd="0" presId="urn:microsoft.com/office/officeart/2005/8/layout/vList2"/>
    <dgm:cxn modelId="{81702529-D69F-4B77-8423-95D5975E2D7E}" srcId="{EAA5FDEF-9297-4652-AE61-7BAB5D330182}" destId="{DD2251C0-1296-4FFD-8426-3381B5EBA7E9}" srcOrd="4" destOrd="0" parTransId="{9FB8D4DA-73CB-4CBD-828E-26C28A2160D4}" sibTransId="{3E9D3AE5-6DC6-4EC4-8DB6-C0F9299463D6}"/>
    <dgm:cxn modelId="{C63A5F44-6239-4E56-88BB-41E84EB049F1}" srcId="{EAA5FDEF-9297-4652-AE61-7BAB5D330182}" destId="{BD2C8C3F-6AC0-4142-BB36-980FEB81A9B4}" srcOrd="2" destOrd="0" parTransId="{DE6D640C-0088-4010-B054-F0974FA2DF8D}" sibTransId="{2C3D2F10-1ADF-46E8-BE85-D997ECC9E15A}"/>
    <dgm:cxn modelId="{36975C58-A9C4-024A-AF6D-6C6F2FBE2A76}" srcId="{EAA5FDEF-9297-4652-AE61-7BAB5D330182}" destId="{7456D40D-3917-DB49-8FCB-11D5F133CAEE}" srcOrd="0" destOrd="0" parTransId="{CE42C75B-E79B-574B-A6C2-FCA806B1D7EC}" sibTransId="{EE8566FB-3F6B-A348-8B4C-2097C42A56BE}"/>
    <dgm:cxn modelId="{45A2A46D-E51F-B940-8A91-E552B3DF462A}" type="presOf" srcId="{7456D40D-3917-DB49-8FCB-11D5F133CAEE}" destId="{312E7102-E310-D44B-82DE-19B9E36AC12C}" srcOrd="0" destOrd="0" presId="urn:microsoft.com/office/officeart/2005/8/layout/vList2"/>
    <dgm:cxn modelId="{9C9D386F-8A8E-3E4B-B46F-A52EDA438948}" type="presOf" srcId="{04B1A645-F3D0-4949-BCA6-32D91493C44D}" destId="{1920442F-7977-C448-AB4D-3D0EDB99B7FE}" srcOrd="0" destOrd="0" presId="urn:microsoft.com/office/officeart/2005/8/layout/vList2"/>
    <dgm:cxn modelId="{4558137C-A7CA-4B12-A0E0-5DC5C7ECD739}" srcId="{EAA5FDEF-9297-4652-AE61-7BAB5D330182}" destId="{04B1A645-F3D0-4949-BCA6-32D91493C44D}" srcOrd="3" destOrd="0" parTransId="{506034C7-6E67-4873-A10A-7218AD60A0F6}" sibTransId="{39261103-19BC-4F0B-B819-EEC7E36C537B}"/>
    <dgm:cxn modelId="{F62FB793-BD43-C949-8FDF-BBB0C32F7B8A}" type="presOf" srcId="{EAA5FDEF-9297-4652-AE61-7BAB5D330182}" destId="{6086224A-2A35-A746-906A-3A48E9307701}" srcOrd="0" destOrd="0" presId="urn:microsoft.com/office/officeart/2005/8/layout/vList2"/>
    <dgm:cxn modelId="{79FD8BBD-B238-394C-897D-15BB4CD1EA10}" type="presOf" srcId="{F2AFDDB7-71F9-403A-8130-5DFD28EF4F81}" destId="{1B43BF14-8F3E-3A43-B8CE-CDABC05B805A}" srcOrd="0" destOrd="0" presId="urn:microsoft.com/office/officeart/2005/8/layout/vList2"/>
    <dgm:cxn modelId="{068F8AC1-8BCD-9949-BB1F-9A3A6B402133}" type="presOf" srcId="{76227E72-025E-4544-ADE0-2C2CB4B19B1C}" destId="{E3548844-0578-574E-BEFD-F283F82E4BF4}" srcOrd="0" destOrd="0" presId="urn:microsoft.com/office/officeart/2005/8/layout/vList2"/>
    <dgm:cxn modelId="{B36AF6E9-E466-4790-A28D-8C18C3F8C53E}" srcId="{EAA5FDEF-9297-4652-AE61-7BAB5D330182}" destId="{F2AFDDB7-71F9-403A-8130-5DFD28EF4F81}" srcOrd="1" destOrd="0" parTransId="{7FF874E5-B1A0-42FE-A05B-DF7D3F055A82}" sibTransId="{991186FB-5F3D-4209-9B11-911B42FEFAFF}"/>
    <dgm:cxn modelId="{ED48A5FD-50A4-E54F-A17D-A6E1B760FE22}" type="presParOf" srcId="{6086224A-2A35-A746-906A-3A48E9307701}" destId="{312E7102-E310-D44B-82DE-19B9E36AC12C}" srcOrd="0" destOrd="0" presId="urn:microsoft.com/office/officeart/2005/8/layout/vList2"/>
    <dgm:cxn modelId="{0CF070C3-DA62-AD4A-84C5-80A5C10EF513}" type="presParOf" srcId="{6086224A-2A35-A746-906A-3A48E9307701}" destId="{33770F91-114C-EA46-B517-C3FF0005516B}" srcOrd="1" destOrd="0" presId="urn:microsoft.com/office/officeart/2005/8/layout/vList2"/>
    <dgm:cxn modelId="{C7D5EB78-11ED-B840-9B70-4AE775556CA5}" type="presParOf" srcId="{6086224A-2A35-A746-906A-3A48E9307701}" destId="{1B43BF14-8F3E-3A43-B8CE-CDABC05B805A}" srcOrd="2" destOrd="0" presId="urn:microsoft.com/office/officeart/2005/8/layout/vList2"/>
    <dgm:cxn modelId="{1E702A7A-C2B5-3445-A35E-93FF3E75D710}" type="presParOf" srcId="{6086224A-2A35-A746-906A-3A48E9307701}" destId="{E0D63BC0-5D06-5F49-854F-EA6B5C53B7C1}" srcOrd="3" destOrd="0" presId="urn:microsoft.com/office/officeart/2005/8/layout/vList2"/>
    <dgm:cxn modelId="{1A90300E-8F7D-3B47-87AE-BCDFA7EE84F1}" type="presParOf" srcId="{6086224A-2A35-A746-906A-3A48E9307701}" destId="{24F98BBA-1804-7749-AD2C-21CD2B69C46F}" srcOrd="4" destOrd="0" presId="urn:microsoft.com/office/officeart/2005/8/layout/vList2"/>
    <dgm:cxn modelId="{A789DB0E-3270-664F-8A19-B437FE558FA2}" type="presParOf" srcId="{6086224A-2A35-A746-906A-3A48E9307701}" destId="{F4D7A0CF-9EBF-5B4B-A6C5-91B28708C83B}" srcOrd="5" destOrd="0" presId="urn:microsoft.com/office/officeart/2005/8/layout/vList2"/>
    <dgm:cxn modelId="{17CE0867-1526-D44C-875D-8A4573075063}" type="presParOf" srcId="{6086224A-2A35-A746-906A-3A48E9307701}" destId="{1920442F-7977-C448-AB4D-3D0EDB99B7FE}" srcOrd="6" destOrd="0" presId="urn:microsoft.com/office/officeart/2005/8/layout/vList2"/>
    <dgm:cxn modelId="{3AB2F61E-AF02-0B49-9AA2-E566D3830E65}" type="presParOf" srcId="{6086224A-2A35-A746-906A-3A48E9307701}" destId="{250CE2F5-8584-F547-8E16-3E67FD8146B4}" srcOrd="7" destOrd="0" presId="urn:microsoft.com/office/officeart/2005/8/layout/vList2"/>
    <dgm:cxn modelId="{A1AE9E1A-B5F3-0A44-B628-7AE95367FAD3}" type="presParOf" srcId="{6086224A-2A35-A746-906A-3A48E9307701}" destId="{98FBA232-08B1-2B4C-AF36-813651A9D30B}" srcOrd="8" destOrd="0" presId="urn:microsoft.com/office/officeart/2005/8/layout/vList2"/>
    <dgm:cxn modelId="{F525958A-EFA3-5447-8CB6-6B60F787EB2D}" type="presParOf" srcId="{6086224A-2A35-A746-906A-3A48E9307701}" destId="{B781F7BD-A636-0E47-B40D-EF7EC8BA4E29}" srcOrd="9" destOrd="0" presId="urn:microsoft.com/office/officeart/2005/8/layout/vList2"/>
    <dgm:cxn modelId="{CD875DCB-8096-0C42-88E6-F2B10CC2D47A}" type="presParOf" srcId="{6086224A-2A35-A746-906A-3A48E9307701}" destId="{E3548844-0578-574E-BEFD-F283F82E4BF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025EB4-DF81-429D-ADF2-97D7F9EA30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CC53C63-D995-451B-A50C-5D0CFEA8A95E}">
      <dgm:prSet/>
      <dgm:spPr/>
      <dgm:t>
        <a:bodyPr/>
        <a:lstStyle/>
        <a:p>
          <a:r>
            <a:rPr lang="en-US" b="0" i="1" dirty="0">
              <a:solidFill>
                <a:schemeClr val="tx1"/>
              </a:solidFill>
            </a:rPr>
            <a:t>Under ICVA requirements, those eligible to apply for the NAVLE include:</a:t>
          </a:r>
          <a:endParaRPr lang="en-US" dirty="0">
            <a:solidFill>
              <a:schemeClr val="tx1"/>
            </a:solidFill>
          </a:endParaRPr>
        </a:p>
      </dgm:t>
    </dgm:pt>
    <dgm:pt modelId="{B3417F0C-22A8-4F0B-8BBA-FDBDBF09F175}" type="parTrans" cxnId="{57160CBF-157C-439A-B0DA-ED684A0B9133}">
      <dgm:prSet/>
      <dgm:spPr/>
      <dgm:t>
        <a:bodyPr/>
        <a:lstStyle/>
        <a:p>
          <a:endParaRPr lang="en-US"/>
        </a:p>
      </dgm:t>
    </dgm:pt>
    <dgm:pt modelId="{352AA83B-DC67-4F00-811C-C6DDBC88DF4D}" type="sibTrans" cxnId="{57160CBF-157C-439A-B0DA-ED684A0B9133}">
      <dgm:prSet/>
      <dgm:spPr/>
      <dgm:t>
        <a:bodyPr/>
        <a:lstStyle/>
        <a:p>
          <a:endParaRPr lang="en-US"/>
        </a:p>
      </dgm:t>
    </dgm:pt>
    <dgm:pt modelId="{7A3D74CB-276C-4480-8DFB-698C0245CCA9}">
      <dgm:prSet/>
      <dgm:spPr/>
      <dgm:t>
        <a:bodyPr/>
        <a:lstStyle/>
        <a:p>
          <a:r>
            <a:rPr lang="en-US" b="0" i="1" dirty="0">
              <a:solidFill>
                <a:schemeClr val="tx1"/>
              </a:solidFill>
            </a:rPr>
            <a:t>Graduates of schools accredited by the Council on Education of the American Veterinary Medical Association (AVMA).</a:t>
          </a:r>
          <a:endParaRPr lang="en-US" dirty="0">
            <a:solidFill>
              <a:schemeClr val="tx1"/>
            </a:solidFill>
          </a:endParaRPr>
        </a:p>
      </dgm:t>
    </dgm:pt>
    <dgm:pt modelId="{3450B1D0-71E2-44AA-B40A-AD069AEF837A}" type="parTrans" cxnId="{1187DB8D-E308-4D99-8D86-463207BDF2BC}">
      <dgm:prSet/>
      <dgm:spPr/>
      <dgm:t>
        <a:bodyPr/>
        <a:lstStyle/>
        <a:p>
          <a:endParaRPr lang="en-US"/>
        </a:p>
      </dgm:t>
    </dgm:pt>
    <dgm:pt modelId="{347CD93F-DFD3-4934-869D-E3BF6C1F438B}" type="sibTrans" cxnId="{1187DB8D-E308-4D99-8D86-463207BDF2BC}">
      <dgm:prSet/>
      <dgm:spPr/>
      <dgm:t>
        <a:bodyPr/>
        <a:lstStyle/>
        <a:p>
          <a:endParaRPr lang="en-US"/>
        </a:p>
      </dgm:t>
    </dgm:pt>
    <dgm:pt modelId="{BF1DD47E-EB47-4BE1-A097-666C0770F351}">
      <dgm:prSet/>
      <dgm:spPr/>
      <dgm:t>
        <a:bodyPr/>
        <a:lstStyle/>
        <a:p>
          <a:r>
            <a:rPr lang="en-US" b="0" i="1" dirty="0">
              <a:solidFill>
                <a:schemeClr val="tx1"/>
              </a:solidFill>
            </a:rPr>
            <a:t>Senior students at AVMA-accredited schools who have an expected graduation date no later than ten months from the last date of the applicable testing window, except for candidates applying through the</a:t>
          </a:r>
          <a:r>
            <a:rPr lang="en-US" b="1" i="1" dirty="0">
              <a:solidFill>
                <a:schemeClr val="tx1"/>
              </a:solidFill>
            </a:rPr>
            <a:t> Nebraska</a:t>
          </a:r>
          <a:r>
            <a:rPr lang="en-US" b="0" i="1" dirty="0">
              <a:solidFill>
                <a:schemeClr val="tx1"/>
              </a:solidFill>
            </a:rPr>
            <a:t> state board, which have an </a:t>
          </a:r>
          <a:r>
            <a:rPr lang="en-US" b="1" i="1" dirty="0">
              <a:solidFill>
                <a:schemeClr val="tx1"/>
              </a:solidFill>
            </a:rPr>
            <a:t>eight-month</a:t>
          </a:r>
          <a:r>
            <a:rPr lang="en-US" b="0" i="1" dirty="0">
              <a:solidFill>
                <a:schemeClr val="tx1"/>
              </a:solidFill>
            </a:rPr>
            <a:t> graduation requirement, and </a:t>
          </a:r>
          <a:r>
            <a:rPr lang="en-US" b="1" i="1" dirty="0">
              <a:solidFill>
                <a:schemeClr val="tx1"/>
              </a:solidFill>
            </a:rPr>
            <a:t>Washington</a:t>
          </a:r>
          <a:r>
            <a:rPr lang="en-US" b="0" i="1" dirty="0">
              <a:solidFill>
                <a:schemeClr val="tx1"/>
              </a:solidFill>
            </a:rPr>
            <a:t> which has a </a:t>
          </a:r>
          <a:r>
            <a:rPr lang="en-US" b="1" i="1" dirty="0">
              <a:solidFill>
                <a:schemeClr val="tx1"/>
              </a:solidFill>
            </a:rPr>
            <a:t>six-month</a:t>
          </a:r>
          <a:r>
            <a:rPr lang="en-US" b="0" i="1" dirty="0">
              <a:solidFill>
                <a:schemeClr val="tx1"/>
              </a:solidFill>
            </a:rPr>
            <a:t> graduation requirement.</a:t>
          </a:r>
          <a:endParaRPr lang="en-US" dirty="0">
            <a:solidFill>
              <a:schemeClr val="tx1"/>
            </a:solidFill>
          </a:endParaRPr>
        </a:p>
      </dgm:t>
    </dgm:pt>
    <dgm:pt modelId="{EB842BC9-28AE-4C7B-BCD3-CA47D88D9825}" type="parTrans" cxnId="{FF45F248-538B-41C8-BC4C-ED126FE72A3B}">
      <dgm:prSet/>
      <dgm:spPr/>
      <dgm:t>
        <a:bodyPr/>
        <a:lstStyle/>
        <a:p>
          <a:endParaRPr lang="en-US"/>
        </a:p>
      </dgm:t>
    </dgm:pt>
    <dgm:pt modelId="{83153369-4ED3-455F-A829-8203BDA84D28}" type="sibTrans" cxnId="{FF45F248-538B-41C8-BC4C-ED126FE72A3B}">
      <dgm:prSet/>
      <dgm:spPr/>
      <dgm:t>
        <a:bodyPr/>
        <a:lstStyle/>
        <a:p>
          <a:endParaRPr lang="en-US"/>
        </a:p>
      </dgm:t>
    </dgm:pt>
    <dgm:pt modelId="{C5F499A6-0AC7-4DC2-B8F1-178A55E40FE8}">
      <dgm:prSet/>
      <dgm:spPr/>
      <dgm:t>
        <a:bodyPr/>
        <a:lstStyle/>
        <a:p>
          <a:r>
            <a:rPr lang="en-US" b="0" i="1" dirty="0">
              <a:solidFill>
                <a:schemeClr val="tx1"/>
              </a:solidFill>
            </a:rPr>
            <a:t>Graduates of schools not accredited by the AVMA who are enrolled in or hold certificates issued by the Educational Commission for Foreign Veterinary Graduates (ECFVG), or the Program for the Assessment of Veterinary Education Equivalence (PAVE).</a:t>
          </a:r>
          <a:endParaRPr lang="en-US" dirty="0">
            <a:solidFill>
              <a:schemeClr val="tx1"/>
            </a:solidFill>
          </a:endParaRPr>
        </a:p>
      </dgm:t>
    </dgm:pt>
    <dgm:pt modelId="{83533464-91BF-4BA2-AB9B-FC1D516C7EC4}" type="parTrans" cxnId="{BFF2708B-50F2-4634-9C7B-B93F574B587F}">
      <dgm:prSet/>
      <dgm:spPr/>
      <dgm:t>
        <a:bodyPr/>
        <a:lstStyle/>
        <a:p>
          <a:endParaRPr lang="en-US"/>
        </a:p>
      </dgm:t>
    </dgm:pt>
    <dgm:pt modelId="{2AF11ACC-70FA-4BE3-9629-3566376C37BE}" type="sibTrans" cxnId="{BFF2708B-50F2-4634-9C7B-B93F574B587F}">
      <dgm:prSet/>
      <dgm:spPr/>
      <dgm:t>
        <a:bodyPr/>
        <a:lstStyle/>
        <a:p>
          <a:endParaRPr lang="en-US"/>
        </a:p>
      </dgm:t>
    </dgm:pt>
    <dgm:pt modelId="{938271F0-98B0-4E9D-B792-CA9AD3E0DE8D}">
      <dgm:prSet/>
      <dgm:spPr/>
      <dgm:t>
        <a:bodyPr/>
        <a:lstStyle/>
        <a:p>
          <a:r>
            <a:rPr lang="en-US" b="0" i="1" dirty="0">
              <a:solidFill>
                <a:schemeClr val="tx1"/>
              </a:solidFill>
            </a:rPr>
            <a:t>Candidates who are enrolled in ECFVG or PAVE must have completed the Step 3 examination requirement of the respective certification program before they may be approved by a licensing board to take the NAVLE</a:t>
          </a:r>
          <a:r>
            <a:rPr lang="en-US" dirty="0">
              <a:solidFill>
                <a:schemeClr val="tx1"/>
              </a:solidFill>
            </a:rPr>
            <a:t>.</a:t>
          </a:r>
        </a:p>
      </dgm:t>
    </dgm:pt>
    <dgm:pt modelId="{43080D66-F643-49A9-BAF1-639B3354D8E9}" type="parTrans" cxnId="{1094BACB-4D05-45C7-8FC2-378CA6E3A2B1}">
      <dgm:prSet/>
      <dgm:spPr/>
      <dgm:t>
        <a:bodyPr/>
        <a:lstStyle/>
        <a:p>
          <a:endParaRPr lang="en-US"/>
        </a:p>
      </dgm:t>
    </dgm:pt>
    <dgm:pt modelId="{ACD4E925-E554-4C74-957D-A997875B001C}" type="sibTrans" cxnId="{1094BACB-4D05-45C7-8FC2-378CA6E3A2B1}">
      <dgm:prSet/>
      <dgm:spPr/>
      <dgm:t>
        <a:bodyPr/>
        <a:lstStyle/>
        <a:p>
          <a:endParaRPr lang="en-US"/>
        </a:p>
      </dgm:t>
    </dgm:pt>
    <dgm:pt modelId="{75B950FF-E761-884A-BD8B-B173ADF28145}" type="pres">
      <dgm:prSet presAssocID="{1E025EB4-DF81-429D-ADF2-97D7F9EA3013}" presName="linear" presStyleCnt="0">
        <dgm:presLayoutVars>
          <dgm:animLvl val="lvl"/>
          <dgm:resizeHandles val="exact"/>
        </dgm:presLayoutVars>
      </dgm:prSet>
      <dgm:spPr/>
    </dgm:pt>
    <dgm:pt modelId="{154FA04B-E7D4-D341-809E-62CC147BC99A}" type="pres">
      <dgm:prSet presAssocID="{4CC53C63-D995-451B-A50C-5D0CFEA8A95E}" presName="parentText" presStyleLbl="node1" presStyleIdx="0" presStyleCnt="5">
        <dgm:presLayoutVars>
          <dgm:chMax val="0"/>
          <dgm:bulletEnabled val="1"/>
        </dgm:presLayoutVars>
      </dgm:prSet>
      <dgm:spPr/>
    </dgm:pt>
    <dgm:pt modelId="{3CED4573-B7E6-3143-A6DC-F70A16C7F7A6}" type="pres">
      <dgm:prSet presAssocID="{352AA83B-DC67-4F00-811C-C6DDBC88DF4D}" presName="spacer" presStyleCnt="0"/>
      <dgm:spPr/>
    </dgm:pt>
    <dgm:pt modelId="{DCB03569-57DB-7C4C-8276-E975E00DFDA4}" type="pres">
      <dgm:prSet presAssocID="{7A3D74CB-276C-4480-8DFB-698C0245CCA9}" presName="parentText" presStyleLbl="node1" presStyleIdx="1" presStyleCnt="5">
        <dgm:presLayoutVars>
          <dgm:chMax val="0"/>
          <dgm:bulletEnabled val="1"/>
        </dgm:presLayoutVars>
      </dgm:prSet>
      <dgm:spPr/>
    </dgm:pt>
    <dgm:pt modelId="{6148A24E-AE1B-A44C-9288-2D30E38CEB47}" type="pres">
      <dgm:prSet presAssocID="{347CD93F-DFD3-4934-869D-E3BF6C1F438B}" presName="spacer" presStyleCnt="0"/>
      <dgm:spPr/>
    </dgm:pt>
    <dgm:pt modelId="{4FA86D3A-71EE-7B48-AF27-959FB4493C3F}" type="pres">
      <dgm:prSet presAssocID="{BF1DD47E-EB47-4BE1-A097-666C0770F351}" presName="parentText" presStyleLbl="node1" presStyleIdx="2" presStyleCnt="5">
        <dgm:presLayoutVars>
          <dgm:chMax val="0"/>
          <dgm:bulletEnabled val="1"/>
        </dgm:presLayoutVars>
      </dgm:prSet>
      <dgm:spPr/>
    </dgm:pt>
    <dgm:pt modelId="{A6E67FE7-38C8-6B48-BA0D-CC2E852EB85B}" type="pres">
      <dgm:prSet presAssocID="{83153369-4ED3-455F-A829-8203BDA84D28}" presName="spacer" presStyleCnt="0"/>
      <dgm:spPr/>
    </dgm:pt>
    <dgm:pt modelId="{47B157C7-598A-234D-B3E3-33F7329822F9}" type="pres">
      <dgm:prSet presAssocID="{C5F499A6-0AC7-4DC2-B8F1-178A55E40FE8}" presName="parentText" presStyleLbl="node1" presStyleIdx="3" presStyleCnt="5">
        <dgm:presLayoutVars>
          <dgm:chMax val="0"/>
          <dgm:bulletEnabled val="1"/>
        </dgm:presLayoutVars>
      </dgm:prSet>
      <dgm:spPr/>
    </dgm:pt>
    <dgm:pt modelId="{CBDC9677-0DEC-9C47-91FB-36D8350541BA}" type="pres">
      <dgm:prSet presAssocID="{2AF11ACC-70FA-4BE3-9629-3566376C37BE}" presName="spacer" presStyleCnt="0"/>
      <dgm:spPr/>
    </dgm:pt>
    <dgm:pt modelId="{0A13A472-2461-1746-8602-E357664A04CD}" type="pres">
      <dgm:prSet presAssocID="{938271F0-98B0-4E9D-B792-CA9AD3E0DE8D}" presName="parentText" presStyleLbl="node1" presStyleIdx="4" presStyleCnt="5">
        <dgm:presLayoutVars>
          <dgm:chMax val="0"/>
          <dgm:bulletEnabled val="1"/>
        </dgm:presLayoutVars>
      </dgm:prSet>
      <dgm:spPr/>
    </dgm:pt>
  </dgm:ptLst>
  <dgm:cxnLst>
    <dgm:cxn modelId="{102BE10E-6669-974A-BE78-C57ADA3F17A3}" type="presOf" srcId="{1E025EB4-DF81-429D-ADF2-97D7F9EA3013}" destId="{75B950FF-E761-884A-BD8B-B173ADF28145}" srcOrd="0" destOrd="0" presId="urn:microsoft.com/office/officeart/2005/8/layout/vList2"/>
    <dgm:cxn modelId="{9FD16426-3BB9-BA41-B758-BEC928BF4049}" type="presOf" srcId="{BF1DD47E-EB47-4BE1-A097-666C0770F351}" destId="{4FA86D3A-71EE-7B48-AF27-959FB4493C3F}" srcOrd="0" destOrd="0" presId="urn:microsoft.com/office/officeart/2005/8/layout/vList2"/>
    <dgm:cxn modelId="{FF45F248-538B-41C8-BC4C-ED126FE72A3B}" srcId="{1E025EB4-DF81-429D-ADF2-97D7F9EA3013}" destId="{BF1DD47E-EB47-4BE1-A097-666C0770F351}" srcOrd="2" destOrd="0" parTransId="{EB842BC9-28AE-4C7B-BCD3-CA47D88D9825}" sibTransId="{83153369-4ED3-455F-A829-8203BDA84D28}"/>
    <dgm:cxn modelId="{0568756A-01FC-1E47-83D7-AC5FC7D8F451}" type="presOf" srcId="{938271F0-98B0-4E9D-B792-CA9AD3E0DE8D}" destId="{0A13A472-2461-1746-8602-E357664A04CD}" srcOrd="0" destOrd="0" presId="urn:microsoft.com/office/officeart/2005/8/layout/vList2"/>
    <dgm:cxn modelId="{6EF2D783-AA8D-3E45-91C9-6990D72E7DA2}" type="presOf" srcId="{C5F499A6-0AC7-4DC2-B8F1-178A55E40FE8}" destId="{47B157C7-598A-234D-B3E3-33F7329822F9}" srcOrd="0" destOrd="0" presId="urn:microsoft.com/office/officeart/2005/8/layout/vList2"/>
    <dgm:cxn modelId="{BFF2708B-50F2-4634-9C7B-B93F574B587F}" srcId="{1E025EB4-DF81-429D-ADF2-97D7F9EA3013}" destId="{C5F499A6-0AC7-4DC2-B8F1-178A55E40FE8}" srcOrd="3" destOrd="0" parTransId="{83533464-91BF-4BA2-AB9B-FC1D516C7EC4}" sibTransId="{2AF11ACC-70FA-4BE3-9629-3566376C37BE}"/>
    <dgm:cxn modelId="{1187DB8D-E308-4D99-8D86-463207BDF2BC}" srcId="{1E025EB4-DF81-429D-ADF2-97D7F9EA3013}" destId="{7A3D74CB-276C-4480-8DFB-698C0245CCA9}" srcOrd="1" destOrd="0" parTransId="{3450B1D0-71E2-44AA-B40A-AD069AEF837A}" sibTransId="{347CD93F-DFD3-4934-869D-E3BF6C1F438B}"/>
    <dgm:cxn modelId="{B79B3C93-A65B-A140-BB5D-F9D21A48C31B}" type="presOf" srcId="{4CC53C63-D995-451B-A50C-5D0CFEA8A95E}" destId="{154FA04B-E7D4-D341-809E-62CC147BC99A}" srcOrd="0" destOrd="0" presId="urn:microsoft.com/office/officeart/2005/8/layout/vList2"/>
    <dgm:cxn modelId="{78E3E3B2-B3C0-E64E-96DF-527CCE6C90A9}" type="presOf" srcId="{7A3D74CB-276C-4480-8DFB-698C0245CCA9}" destId="{DCB03569-57DB-7C4C-8276-E975E00DFDA4}" srcOrd="0" destOrd="0" presId="urn:microsoft.com/office/officeart/2005/8/layout/vList2"/>
    <dgm:cxn modelId="{57160CBF-157C-439A-B0DA-ED684A0B9133}" srcId="{1E025EB4-DF81-429D-ADF2-97D7F9EA3013}" destId="{4CC53C63-D995-451B-A50C-5D0CFEA8A95E}" srcOrd="0" destOrd="0" parTransId="{B3417F0C-22A8-4F0B-8BBA-FDBDBF09F175}" sibTransId="{352AA83B-DC67-4F00-811C-C6DDBC88DF4D}"/>
    <dgm:cxn modelId="{1094BACB-4D05-45C7-8FC2-378CA6E3A2B1}" srcId="{1E025EB4-DF81-429D-ADF2-97D7F9EA3013}" destId="{938271F0-98B0-4E9D-B792-CA9AD3E0DE8D}" srcOrd="4" destOrd="0" parTransId="{43080D66-F643-49A9-BAF1-639B3354D8E9}" sibTransId="{ACD4E925-E554-4C74-957D-A997875B001C}"/>
    <dgm:cxn modelId="{4D285421-F370-5B4C-8937-95D129555E5E}" type="presParOf" srcId="{75B950FF-E761-884A-BD8B-B173ADF28145}" destId="{154FA04B-E7D4-D341-809E-62CC147BC99A}" srcOrd="0" destOrd="0" presId="urn:microsoft.com/office/officeart/2005/8/layout/vList2"/>
    <dgm:cxn modelId="{678755BA-CA0E-B846-86C8-94B446FAB93E}" type="presParOf" srcId="{75B950FF-E761-884A-BD8B-B173ADF28145}" destId="{3CED4573-B7E6-3143-A6DC-F70A16C7F7A6}" srcOrd="1" destOrd="0" presId="urn:microsoft.com/office/officeart/2005/8/layout/vList2"/>
    <dgm:cxn modelId="{E63DF89C-B4EF-AF4F-B52A-C125244FF50F}" type="presParOf" srcId="{75B950FF-E761-884A-BD8B-B173ADF28145}" destId="{DCB03569-57DB-7C4C-8276-E975E00DFDA4}" srcOrd="2" destOrd="0" presId="urn:microsoft.com/office/officeart/2005/8/layout/vList2"/>
    <dgm:cxn modelId="{3D581F69-C86D-794A-8FB6-25CEAB59B573}" type="presParOf" srcId="{75B950FF-E761-884A-BD8B-B173ADF28145}" destId="{6148A24E-AE1B-A44C-9288-2D30E38CEB47}" srcOrd="3" destOrd="0" presId="urn:microsoft.com/office/officeart/2005/8/layout/vList2"/>
    <dgm:cxn modelId="{BA050C1C-B12C-8A4E-8587-124C087B9D85}" type="presParOf" srcId="{75B950FF-E761-884A-BD8B-B173ADF28145}" destId="{4FA86D3A-71EE-7B48-AF27-959FB4493C3F}" srcOrd="4" destOrd="0" presId="urn:microsoft.com/office/officeart/2005/8/layout/vList2"/>
    <dgm:cxn modelId="{024BA3FA-5AFE-404D-8872-8165E6464758}" type="presParOf" srcId="{75B950FF-E761-884A-BD8B-B173ADF28145}" destId="{A6E67FE7-38C8-6B48-BA0D-CC2E852EB85B}" srcOrd="5" destOrd="0" presId="urn:microsoft.com/office/officeart/2005/8/layout/vList2"/>
    <dgm:cxn modelId="{CBC7D247-0D7F-4543-84AA-B9A9D5459F96}" type="presParOf" srcId="{75B950FF-E761-884A-BD8B-B173ADF28145}" destId="{47B157C7-598A-234D-B3E3-33F7329822F9}" srcOrd="6" destOrd="0" presId="urn:microsoft.com/office/officeart/2005/8/layout/vList2"/>
    <dgm:cxn modelId="{ADDC8628-5CF7-394E-BA03-2D15B1460B41}" type="presParOf" srcId="{75B950FF-E761-884A-BD8B-B173ADF28145}" destId="{CBDC9677-0DEC-9C47-91FB-36D8350541BA}" srcOrd="7" destOrd="0" presId="urn:microsoft.com/office/officeart/2005/8/layout/vList2"/>
    <dgm:cxn modelId="{1A39DAB9-E863-684C-91BB-C69E2167F5B1}" type="presParOf" srcId="{75B950FF-E761-884A-BD8B-B173ADF28145}" destId="{0A13A472-2461-1746-8602-E357664A04C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BA4C182-8742-4C4B-BA6E-FD4E505D52B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1473F75-BDA2-4F1D-8CF7-A187AC55F67E}">
      <dgm:prSet/>
      <dgm:spPr/>
      <dgm:t>
        <a:bodyPr/>
        <a:lstStyle/>
        <a:p>
          <a:r>
            <a:rPr lang="en-US" b="0" i="1"/>
            <a:t>The NAVLE application is required to obtain licensure to practice veterinary medicine in all licensing jurisdictions in US and Canada. The applications and its corresponding fee must be submitted directly to the ICVA by the ICVA application receipt deadline.</a:t>
          </a:r>
          <a:endParaRPr lang="en-US"/>
        </a:p>
      </dgm:t>
    </dgm:pt>
    <dgm:pt modelId="{F94D49FE-9F0B-4D02-B774-951E9EE4E3C5}" type="parTrans" cxnId="{4BF69CE2-3F44-4053-9108-A71DD54B4FED}">
      <dgm:prSet/>
      <dgm:spPr/>
      <dgm:t>
        <a:bodyPr/>
        <a:lstStyle/>
        <a:p>
          <a:endParaRPr lang="en-US"/>
        </a:p>
      </dgm:t>
    </dgm:pt>
    <dgm:pt modelId="{DFEB5E48-D038-4536-A3BA-53E795D5BC7E}" type="sibTrans" cxnId="{4BF69CE2-3F44-4053-9108-A71DD54B4FED}">
      <dgm:prSet/>
      <dgm:spPr/>
      <dgm:t>
        <a:bodyPr/>
        <a:lstStyle/>
        <a:p>
          <a:endParaRPr lang="en-US"/>
        </a:p>
      </dgm:t>
    </dgm:pt>
    <dgm:pt modelId="{4A671EA9-9820-4F86-B486-E31E729973BC}">
      <dgm:prSet/>
      <dgm:spPr/>
      <dgm:t>
        <a:bodyPr/>
        <a:lstStyle/>
        <a:p>
          <a:r>
            <a:rPr lang="en-US" b="1" i="1" dirty="0"/>
            <a:t>NAVLE application submission</a:t>
          </a:r>
          <a:r>
            <a:rPr lang="en-US" b="0" i="1" dirty="0"/>
            <a:t>- All candidates applying through a U.S. state or territorial licensing boards may submit the ICVA NAVLE application directly to the ICVA online. Online application fees can be paid by Visa or MasterCard.</a:t>
          </a:r>
          <a:endParaRPr lang="en-US" dirty="0"/>
        </a:p>
      </dgm:t>
    </dgm:pt>
    <dgm:pt modelId="{A25C8AB5-4B57-4AEF-9134-3C7C885E7E9C}" type="parTrans" cxnId="{16A7A6A1-3CC7-4999-ADE3-6F55F4F29A50}">
      <dgm:prSet/>
      <dgm:spPr/>
      <dgm:t>
        <a:bodyPr/>
        <a:lstStyle/>
        <a:p>
          <a:endParaRPr lang="en-US"/>
        </a:p>
      </dgm:t>
    </dgm:pt>
    <dgm:pt modelId="{58628DB3-3240-4E84-9C58-973AB9553DF5}" type="sibTrans" cxnId="{16A7A6A1-3CC7-4999-ADE3-6F55F4F29A50}">
      <dgm:prSet/>
      <dgm:spPr/>
      <dgm:t>
        <a:bodyPr/>
        <a:lstStyle/>
        <a:p>
          <a:endParaRPr lang="en-US"/>
        </a:p>
      </dgm:t>
    </dgm:pt>
    <dgm:pt modelId="{B781442D-5323-4488-A0BC-42D29593BECE}">
      <dgm:prSet/>
      <dgm:spPr/>
      <dgm:t>
        <a:bodyPr/>
        <a:lstStyle/>
        <a:p>
          <a:r>
            <a:rPr lang="en-US" b="1" i="1" dirty="0"/>
            <a:t>Application deadline</a:t>
          </a:r>
          <a:r>
            <a:rPr lang="en-US" b="0" i="1" dirty="0"/>
            <a:t>- The deadline for RECEIPT of the NAVLE application in the ICVA office is </a:t>
          </a:r>
          <a:r>
            <a:rPr lang="en-US" b="1" i="1" dirty="0"/>
            <a:t>August 1 for the November–December testing window, and February 1 for the April testing window for all candidates.</a:t>
          </a:r>
          <a:endParaRPr lang="en-US" dirty="0"/>
        </a:p>
      </dgm:t>
    </dgm:pt>
    <dgm:pt modelId="{F8C68505-AF00-45A0-AD6B-59D65198A2F6}" type="parTrans" cxnId="{1A47DE4E-0E28-43CA-88A2-3A76754E2F98}">
      <dgm:prSet/>
      <dgm:spPr/>
      <dgm:t>
        <a:bodyPr/>
        <a:lstStyle/>
        <a:p>
          <a:endParaRPr lang="en-US"/>
        </a:p>
      </dgm:t>
    </dgm:pt>
    <dgm:pt modelId="{9DCA0DE1-87A0-4E5A-9CD9-2A6AF6B0F2A0}" type="sibTrans" cxnId="{1A47DE4E-0E28-43CA-88A2-3A76754E2F98}">
      <dgm:prSet/>
      <dgm:spPr/>
      <dgm:t>
        <a:bodyPr/>
        <a:lstStyle/>
        <a:p>
          <a:endParaRPr lang="en-US"/>
        </a:p>
      </dgm:t>
    </dgm:pt>
    <dgm:pt modelId="{59227646-F7B9-2C43-8C5D-7C4EDBE11688}" type="pres">
      <dgm:prSet presAssocID="{1BA4C182-8742-4C4B-BA6E-FD4E505D52B8}" presName="linear" presStyleCnt="0">
        <dgm:presLayoutVars>
          <dgm:animLvl val="lvl"/>
          <dgm:resizeHandles val="exact"/>
        </dgm:presLayoutVars>
      </dgm:prSet>
      <dgm:spPr/>
    </dgm:pt>
    <dgm:pt modelId="{413F4AE2-CD9B-114E-9390-93CCB62D6D1B}" type="pres">
      <dgm:prSet presAssocID="{11473F75-BDA2-4F1D-8CF7-A187AC55F67E}" presName="parentText" presStyleLbl="node1" presStyleIdx="0" presStyleCnt="3">
        <dgm:presLayoutVars>
          <dgm:chMax val="0"/>
          <dgm:bulletEnabled val="1"/>
        </dgm:presLayoutVars>
      </dgm:prSet>
      <dgm:spPr/>
    </dgm:pt>
    <dgm:pt modelId="{9D865293-34DC-804D-AB4E-B8C7861ADAD7}" type="pres">
      <dgm:prSet presAssocID="{DFEB5E48-D038-4536-A3BA-53E795D5BC7E}" presName="spacer" presStyleCnt="0"/>
      <dgm:spPr/>
    </dgm:pt>
    <dgm:pt modelId="{87CEBDE8-A66E-8D46-8549-4E2EC191DFB4}" type="pres">
      <dgm:prSet presAssocID="{4A671EA9-9820-4F86-B486-E31E729973BC}" presName="parentText" presStyleLbl="node1" presStyleIdx="1" presStyleCnt="3">
        <dgm:presLayoutVars>
          <dgm:chMax val="0"/>
          <dgm:bulletEnabled val="1"/>
        </dgm:presLayoutVars>
      </dgm:prSet>
      <dgm:spPr/>
    </dgm:pt>
    <dgm:pt modelId="{B8D14DE1-1B3B-5B45-B472-DC9A95295869}" type="pres">
      <dgm:prSet presAssocID="{58628DB3-3240-4E84-9C58-973AB9553DF5}" presName="spacer" presStyleCnt="0"/>
      <dgm:spPr/>
    </dgm:pt>
    <dgm:pt modelId="{D2C82F74-3929-1446-85B0-ACE7E3B34B73}" type="pres">
      <dgm:prSet presAssocID="{B781442D-5323-4488-A0BC-42D29593BECE}" presName="parentText" presStyleLbl="node1" presStyleIdx="2" presStyleCnt="3">
        <dgm:presLayoutVars>
          <dgm:chMax val="0"/>
          <dgm:bulletEnabled val="1"/>
        </dgm:presLayoutVars>
      </dgm:prSet>
      <dgm:spPr/>
    </dgm:pt>
  </dgm:ptLst>
  <dgm:cxnLst>
    <dgm:cxn modelId="{DAA3322D-A59E-B44D-B337-05CD621479E5}" type="presOf" srcId="{B781442D-5323-4488-A0BC-42D29593BECE}" destId="{D2C82F74-3929-1446-85B0-ACE7E3B34B73}" srcOrd="0" destOrd="0" presId="urn:microsoft.com/office/officeart/2005/8/layout/vList2"/>
    <dgm:cxn modelId="{1A47DE4E-0E28-43CA-88A2-3A76754E2F98}" srcId="{1BA4C182-8742-4C4B-BA6E-FD4E505D52B8}" destId="{B781442D-5323-4488-A0BC-42D29593BECE}" srcOrd="2" destOrd="0" parTransId="{F8C68505-AF00-45A0-AD6B-59D65198A2F6}" sibTransId="{9DCA0DE1-87A0-4E5A-9CD9-2A6AF6B0F2A0}"/>
    <dgm:cxn modelId="{3179D163-90A6-EB40-9DE4-54995510EDEB}" type="presOf" srcId="{4A671EA9-9820-4F86-B486-E31E729973BC}" destId="{87CEBDE8-A66E-8D46-8549-4E2EC191DFB4}" srcOrd="0" destOrd="0" presId="urn:microsoft.com/office/officeart/2005/8/layout/vList2"/>
    <dgm:cxn modelId="{16A7A6A1-3CC7-4999-ADE3-6F55F4F29A50}" srcId="{1BA4C182-8742-4C4B-BA6E-FD4E505D52B8}" destId="{4A671EA9-9820-4F86-B486-E31E729973BC}" srcOrd="1" destOrd="0" parTransId="{A25C8AB5-4B57-4AEF-9134-3C7C885E7E9C}" sibTransId="{58628DB3-3240-4E84-9C58-973AB9553DF5}"/>
    <dgm:cxn modelId="{3E232BC9-3B4C-DA41-A206-EA8EBED16733}" type="presOf" srcId="{11473F75-BDA2-4F1D-8CF7-A187AC55F67E}" destId="{413F4AE2-CD9B-114E-9390-93CCB62D6D1B}" srcOrd="0" destOrd="0" presId="urn:microsoft.com/office/officeart/2005/8/layout/vList2"/>
    <dgm:cxn modelId="{4BF69CE2-3F44-4053-9108-A71DD54B4FED}" srcId="{1BA4C182-8742-4C4B-BA6E-FD4E505D52B8}" destId="{11473F75-BDA2-4F1D-8CF7-A187AC55F67E}" srcOrd="0" destOrd="0" parTransId="{F94D49FE-9F0B-4D02-B774-951E9EE4E3C5}" sibTransId="{DFEB5E48-D038-4536-A3BA-53E795D5BC7E}"/>
    <dgm:cxn modelId="{E67525ED-06B2-1C49-A7AC-449567C36965}" type="presOf" srcId="{1BA4C182-8742-4C4B-BA6E-FD4E505D52B8}" destId="{59227646-F7B9-2C43-8C5D-7C4EDBE11688}" srcOrd="0" destOrd="0" presId="urn:microsoft.com/office/officeart/2005/8/layout/vList2"/>
    <dgm:cxn modelId="{EA448B71-ECEF-7E43-BE84-D341C23EEEC8}" type="presParOf" srcId="{59227646-F7B9-2C43-8C5D-7C4EDBE11688}" destId="{413F4AE2-CD9B-114E-9390-93CCB62D6D1B}" srcOrd="0" destOrd="0" presId="urn:microsoft.com/office/officeart/2005/8/layout/vList2"/>
    <dgm:cxn modelId="{F04D2913-B2FA-5A4C-ACB6-12E43605DA9A}" type="presParOf" srcId="{59227646-F7B9-2C43-8C5D-7C4EDBE11688}" destId="{9D865293-34DC-804D-AB4E-B8C7861ADAD7}" srcOrd="1" destOrd="0" presId="urn:microsoft.com/office/officeart/2005/8/layout/vList2"/>
    <dgm:cxn modelId="{73935F41-CA23-C44D-BEC9-AAED3C542E83}" type="presParOf" srcId="{59227646-F7B9-2C43-8C5D-7C4EDBE11688}" destId="{87CEBDE8-A66E-8D46-8549-4E2EC191DFB4}" srcOrd="2" destOrd="0" presId="urn:microsoft.com/office/officeart/2005/8/layout/vList2"/>
    <dgm:cxn modelId="{16CF6F6B-8992-9E42-B52B-A768418284AA}" type="presParOf" srcId="{59227646-F7B9-2C43-8C5D-7C4EDBE11688}" destId="{B8D14DE1-1B3B-5B45-B472-DC9A95295869}" srcOrd="3" destOrd="0" presId="urn:microsoft.com/office/officeart/2005/8/layout/vList2"/>
    <dgm:cxn modelId="{822AE39A-42E1-1E40-8220-5E27B81B5525}" type="presParOf" srcId="{59227646-F7B9-2C43-8C5D-7C4EDBE11688}" destId="{D2C82F74-3929-1446-85B0-ACE7E3B34B7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493B0D-EF3A-4958-8C51-15EBA74CAB3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EF13C90-C34E-44B6-A16C-0562683AAF61}">
      <dgm:prSet/>
      <dgm:spPr/>
      <dgm:t>
        <a:bodyPr/>
        <a:lstStyle/>
        <a:p>
          <a:r>
            <a:rPr lang="en-US" i="1"/>
            <a:t>The scheduling and admission process for taking the NAVLE requires multiple documents and numbers.</a:t>
          </a:r>
          <a:endParaRPr lang="en-US"/>
        </a:p>
      </dgm:t>
    </dgm:pt>
    <dgm:pt modelId="{3EA3FAB8-22ED-4E8C-9338-8367F489C754}" type="parTrans" cxnId="{EA24BCA2-A661-45C9-9BDC-5B825D99C995}">
      <dgm:prSet/>
      <dgm:spPr/>
      <dgm:t>
        <a:bodyPr/>
        <a:lstStyle/>
        <a:p>
          <a:endParaRPr lang="en-US"/>
        </a:p>
      </dgm:t>
    </dgm:pt>
    <dgm:pt modelId="{0BA36851-8DFD-45B4-BE4A-A07F4DECBE2D}" type="sibTrans" cxnId="{EA24BCA2-A661-45C9-9BDC-5B825D99C995}">
      <dgm:prSet/>
      <dgm:spPr/>
      <dgm:t>
        <a:bodyPr/>
        <a:lstStyle/>
        <a:p>
          <a:endParaRPr lang="en-US"/>
        </a:p>
      </dgm:t>
    </dgm:pt>
    <dgm:pt modelId="{5FB91ED4-3DB9-4111-BB1B-1B1E94C48B5F}">
      <dgm:prSet/>
      <dgm:spPr/>
      <dgm:t>
        <a:bodyPr/>
        <a:lstStyle/>
        <a:p>
          <a:r>
            <a:rPr lang="en-US" i="1"/>
            <a:t>After your application is received, you will receive an email containing your ICVAID. Once you begin the scheduling process, you will receive your Scheduling Number and CIN as part of your Scheduling and Admission Permit. After scheduling your test date online, you will receive your Confirmation Number.</a:t>
          </a:r>
          <a:endParaRPr lang="en-US"/>
        </a:p>
      </dgm:t>
    </dgm:pt>
    <dgm:pt modelId="{1175957E-5959-4A64-8002-80FF779DE0CE}" type="parTrans" cxnId="{53BA336E-A13F-4DA5-9943-6EC947AD4218}">
      <dgm:prSet/>
      <dgm:spPr/>
      <dgm:t>
        <a:bodyPr/>
        <a:lstStyle/>
        <a:p>
          <a:endParaRPr lang="en-US"/>
        </a:p>
      </dgm:t>
    </dgm:pt>
    <dgm:pt modelId="{F36113BA-7901-4620-B1DE-A3E7F2B61460}" type="sibTrans" cxnId="{53BA336E-A13F-4DA5-9943-6EC947AD4218}">
      <dgm:prSet/>
      <dgm:spPr/>
      <dgm:t>
        <a:bodyPr/>
        <a:lstStyle/>
        <a:p>
          <a:endParaRPr lang="en-US"/>
        </a:p>
      </dgm:t>
    </dgm:pt>
    <dgm:pt modelId="{EA86F205-C862-4510-80DE-6C9711F260C2}">
      <dgm:prSet/>
      <dgm:spPr/>
      <dgm:t>
        <a:bodyPr/>
        <a:lstStyle/>
        <a:p>
          <a:r>
            <a:rPr lang="en-US" b="1" i="1" dirty="0"/>
            <a:t>ICVAID (ICVA identification number)</a:t>
          </a:r>
          <a:r>
            <a:rPr lang="en-US" i="1" dirty="0"/>
            <a:t>- You will receive your ICVAID once your NAVLE application is received. It will allow you to access your online Scheduling and Admission Permit, and, for some candidates, to access your pass/fail information once scores become available.</a:t>
          </a:r>
          <a:endParaRPr lang="en-US" dirty="0"/>
        </a:p>
      </dgm:t>
    </dgm:pt>
    <dgm:pt modelId="{6A14BA00-00D1-499A-9942-479B181B2DF8}" type="parTrans" cxnId="{65E7D6F1-9562-4496-8BDB-D1F8052DEA05}">
      <dgm:prSet/>
      <dgm:spPr/>
      <dgm:t>
        <a:bodyPr/>
        <a:lstStyle/>
        <a:p>
          <a:endParaRPr lang="en-US"/>
        </a:p>
      </dgm:t>
    </dgm:pt>
    <dgm:pt modelId="{BC0F70F3-28F6-4295-B351-A5B29F0B902F}" type="sibTrans" cxnId="{65E7D6F1-9562-4496-8BDB-D1F8052DEA05}">
      <dgm:prSet/>
      <dgm:spPr/>
      <dgm:t>
        <a:bodyPr/>
        <a:lstStyle/>
        <a:p>
          <a:endParaRPr lang="en-US"/>
        </a:p>
      </dgm:t>
    </dgm:pt>
    <dgm:pt modelId="{B06E9DE6-8B98-414E-8736-B000E938FD9C}">
      <dgm:prSet/>
      <dgm:spPr/>
      <dgm:t>
        <a:bodyPr/>
        <a:lstStyle/>
        <a:p>
          <a:r>
            <a:rPr lang="en-US" b="1" i="1"/>
            <a:t>Scheduling Number</a:t>
          </a:r>
          <a:r>
            <a:rPr lang="en-US" i="1"/>
            <a:t>- You will receive your Scheduling Number along with your Scheduling and Admission Permit. It will allow you to schedule your testing appointment with Prometric.</a:t>
          </a:r>
          <a:endParaRPr lang="en-US"/>
        </a:p>
      </dgm:t>
    </dgm:pt>
    <dgm:pt modelId="{BD014B57-5400-4B86-BF4D-9765ACD5D715}" type="parTrans" cxnId="{1CD4D0A8-C51F-462B-AEE8-7BBF8280770E}">
      <dgm:prSet/>
      <dgm:spPr/>
      <dgm:t>
        <a:bodyPr/>
        <a:lstStyle/>
        <a:p>
          <a:endParaRPr lang="en-US"/>
        </a:p>
      </dgm:t>
    </dgm:pt>
    <dgm:pt modelId="{97D67562-950B-4394-A0A6-FD3B4E11B0CA}" type="sibTrans" cxnId="{1CD4D0A8-C51F-462B-AEE8-7BBF8280770E}">
      <dgm:prSet/>
      <dgm:spPr/>
      <dgm:t>
        <a:bodyPr/>
        <a:lstStyle/>
        <a:p>
          <a:endParaRPr lang="en-US"/>
        </a:p>
      </dgm:t>
    </dgm:pt>
    <dgm:pt modelId="{B77F153E-6FD9-443E-B75E-946E60E678ED}">
      <dgm:prSet/>
      <dgm:spPr/>
      <dgm:t>
        <a:bodyPr/>
        <a:lstStyle/>
        <a:p>
          <a:r>
            <a:rPr lang="en-US" b="1" i="1" dirty="0"/>
            <a:t>Candidate Identification Number (CIN)</a:t>
          </a:r>
          <a:r>
            <a:rPr lang="en-US" i="1" dirty="0"/>
            <a:t>- You will receive the CIN in your Scheduling and Admission Permit. The CIN is required to access your examination on at the Prometric center on the day you test. As Prometric does not have access to CINs, it is vital that you bring your Scheduling and Admission Permit with you on your scheduled test day; otherwise, you will not be admitted to take the test.</a:t>
          </a:r>
          <a:endParaRPr lang="en-US" dirty="0"/>
        </a:p>
      </dgm:t>
    </dgm:pt>
    <dgm:pt modelId="{CBC870F0-2713-4BC2-9DDE-17420C112107}" type="parTrans" cxnId="{9FD70613-5949-4BC4-8233-C1A4AC584FE3}">
      <dgm:prSet/>
      <dgm:spPr/>
      <dgm:t>
        <a:bodyPr/>
        <a:lstStyle/>
        <a:p>
          <a:endParaRPr lang="en-US"/>
        </a:p>
      </dgm:t>
    </dgm:pt>
    <dgm:pt modelId="{27C7C9F6-1C55-4E25-95A3-F6819C94C7CC}" type="sibTrans" cxnId="{9FD70613-5949-4BC4-8233-C1A4AC584FE3}">
      <dgm:prSet/>
      <dgm:spPr/>
      <dgm:t>
        <a:bodyPr/>
        <a:lstStyle/>
        <a:p>
          <a:endParaRPr lang="en-US"/>
        </a:p>
      </dgm:t>
    </dgm:pt>
    <dgm:pt modelId="{CAD7FE67-E427-413D-BA6C-77C52AE80BA0}">
      <dgm:prSet/>
      <dgm:spPr/>
      <dgm:t>
        <a:bodyPr/>
        <a:lstStyle/>
        <a:p>
          <a:r>
            <a:rPr lang="en-US" b="1" i="1"/>
            <a:t>Confirmation Number</a:t>
          </a:r>
          <a:r>
            <a:rPr lang="en-US" i="1"/>
            <a:t>- You will receive your Confirmation Number when you schedule your testing appointment. This number is required to confirm and/or reschedule your testing appointment. (Please record the Confirmation Number in the specified area on the bottom of your permit.)</a:t>
          </a:r>
          <a:endParaRPr lang="en-US"/>
        </a:p>
      </dgm:t>
    </dgm:pt>
    <dgm:pt modelId="{09886406-01C2-4E92-8257-FDBD2D042695}" type="parTrans" cxnId="{D02C8F96-BB10-4D8F-8B6A-93A9BC127035}">
      <dgm:prSet/>
      <dgm:spPr/>
      <dgm:t>
        <a:bodyPr/>
        <a:lstStyle/>
        <a:p>
          <a:endParaRPr lang="en-US"/>
        </a:p>
      </dgm:t>
    </dgm:pt>
    <dgm:pt modelId="{FDD96281-2B4D-4322-B5D0-965704094E30}" type="sibTrans" cxnId="{D02C8F96-BB10-4D8F-8B6A-93A9BC127035}">
      <dgm:prSet/>
      <dgm:spPr/>
      <dgm:t>
        <a:bodyPr/>
        <a:lstStyle/>
        <a:p>
          <a:endParaRPr lang="en-US"/>
        </a:p>
      </dgm:t>
    </dgm:pt>
    <dgm:pt modelId="{0AC9264E-0510-EE4C-B72F-3E7129EA1001}" type="pres">
      <dgm:prSet presAssocID="{B0493B0D-EF3A-4958-8C51-15EBA74CAB3D}" presName="linear" presStyleCnt="0">
        <dgm:presLayoutVars>
          <dgm:animLvl val="lvl"/>
          <dgm:resizeHandles val="exact"/>
        </dgm:presLayoutVars>
      </dgm:prSet>
      <dgm:spPr/>
    </dgm:pt>
    <dgm:pt modelId="{1C25D396-ECA4-E341-911E-5C409B84EFA5}" type="pres">
      <dgm:prSet presAssocID="{0EF13C90-C34E-44B6-A16C-0562683AAF61}" presName="parentText" presStyleLbl="node1" presStyleIdx="0" presStyleCnt="6">
        <dgm:presLayoutVars>
          <dgm:chMax val="0"/>
          <dgm:bulletEnabled val="1"/>
        </dgm:presLayoutVars>
      </dgm:prSet>
      <dgm:spPr/>
    </dgm:pt>
    <dgm:pt modelId="{CE768BFE-6233-764B-B3BE-58DB095BE9FE}" type="pres">
      <dgm:prSet presAssocID="{0BA36851-8DFD-45B4-BE4A-A07F4DECBE2D}" presName="spacer" presStyleCnt="0"/>
      <dgm:spPr/>
    </dgm:pt>
    <dgm:pt modelId="{CC247AA5-BAED-1B45-A668-97CADD1AE038}" type="pres">
      <dgm:prSet presAssocID="{5FB91ED4-3DB9-4111-BB1B-1B1E94C48B5F}" presName="parentText" presStyleLbl="node1" presStyleIdx="1" presStyleCnt="6">
        <dgm:presLayoutVars>
          <dgm:chMax val="0"/>
          <dgm:bulletEnabled val="1"/>
        </dgm:presLayoutVars>
      </dgm:prSet>
      <dgm:spPr/>
    </dgm:pt>
    <dgm:pt modelId="{67334580-26ED-0342-8B4F-CD6DF63DAEC7}" type="pres">
      <dgm:prSet presAssocID="{F36113BA-7901-4620-B1DE-A3E7F2B61460}" presName="spacer" presStyleCnt="0"/>
      <dgm:spPr/>
    </dgm:pt>
    <dgm:pt modelId="{7E349722-6018-7647-8661-56B1B03D0691}" type="pres">
      <dgm:prSet presAssocID="{EA86F205-C862-4510-80DE-6C9711F260C2}" presName="parentText" presStyleLbl="node1" presStyleIdx="2" presStyleCnt="6">
        <dgm:presLayoutVars>
          <dgm:chMax val="0"/>
          <dgm:bulletEnabled val="1"/>
        </dgm:presLayoutVars>
      </dgm:prSet>
      <dgm:spPr/>
    </dgm:pt>
    <dgm:pt modelId="{18890BD4-D618-E04F-8B8E-D8BFF82039C9}" type="pres">
      <dgm:prSet presAssocID="{BC0F70F3-28F6-4295-B351-A5B29F0B902F}" presName="spacer" presStyleCnt="0"/>
      <dgm:spPr/>
    </dgm:pt>
    <dgm:pt modelId="{0E8AD3A4-F302-2741-822E-EFC4242E1E66}" type="pres">
      <dgm:prSet presAssocID="{B06E9DE6-8B98-414E-8736-B000E938FD9C}" presName="parentText" presStyleLbl="node1" presStyleIdx="3" presStyleCnt="6">
        <dgm:presLayoutVars>
          <dgm:chMax val="0"/>
          <dgm:bulletEnabled val="1"/>
        </dgm:presLayoutVars>
      </dgm:prSet>
      <dgm:spPr/>
    </dgm:pt>
    <dgm:pt modelId="{A901FCD5-BD49-8445-9055-6F46C0F78E38}" type="pres">
      <dgm:prSet presAssocID="{97D67562-950B-4394-A0A6-FD3B4E11B0CA}" presName="spacer" presStyleCnt="0"/>
      <dgm:spPr/>
    </dgm:pt>
    <dgm:pt modelId="{D728987C-C8A3-AF44-8E3E-0EAE1EEF9717}" type="pres">
      <dgm:prSet presAssocID="{B77F153E-6FD9-443E-B75E-946E60E678ED}" presName="parentText" presStyleLbl="node1" presStyleIdx="4" presStyleCnt="6">
        <dgm:presLayoutVars>
          <dgm:chMax val="0"/>
          <dgm:bulletEnabled val="1"/>
        </dgm:presLayoutVars>
      </dgm:prSet>
      <dgm:spPr/>
    </dgm:pt>
    <dgm:pt modelId="{BB4FB686-9BCB-F34D-8661-D52343F5BA48}" type="pres">
      <dgm:prSet presAssocID="{27C7C9F6-1C55-4E25-95A3-F6819C94C7CC}" presName="spacer" presStyleCnt="0"/>
      <dgm:spPr/>
    </dgm:pt>
    <dgm:pt modelId="{3079CC5C-3C2C-F84B-A17C-EB5D18135970}" type="pres">
      <dgm:prSet presAssocID="{CAD7FE67-E427-413D-BA6C-77C52AE80BA0}" presName="parentText" presStyleLbl="node1" presStyleIdx="5" presStyleCnt="6">
        <dgm:presLayoutVars>
          <dgm:chMax val="0"/>
          <dgm:bulletEnabled val="1"/>
        </dgm:presLayoutVars>
      </dgm:prSet>
      <dgm:spPr/>
    </dgm:pt>
  </dgm:ptLst>
  <dgm:cxnLst>
    <dgm:cxn modelId="{9FD70613-5949-4BC4-8233-C1A4AC584FE3}" srcId="{B0493B0D-EF3A-4958-8C51-15EBA74CAB3D}" destId="{B77F153E-6FD9-443E-B75E-946E60E678ED}" srcOrd="4" destOrd="0" parTransId="{CBC870F0-2713-4BC2-9DDE-17420C112107}" sibTransId="{27C7C9F6-1C55-4E25-95A3-F6819C94C7CC}"/>
    <dgm:cxn modelId="{87993F29-0990-AB48-AC1A-546CF7E34686}" type="presOf" srcId="{B0493B0D-EF3A-4958-8C51-15EBA74CAB3D}" destId="{0AC9264E-0510-EE4C-B72F-3E7129EA1001}" srcOrd="0" destOrd="0" presId="urn:microsoft.com/office/officeart/2005/8/layout/vList2"/>
    <dgm:cxn modelId="{0BE0C03B-BB1D-DB42-95AE-9E0A13058357}" type="presOf" srcId="{B06E9DE6-8B98-414E-8736-B000E938FD9C}" destId="{0E8AD3A4-F302-2741-822E-EFC4242E1E66}" srcOrd="0" destOrd="0" presId="urn:microsoft.com/office/officeart/2005/8/layout/vList2"/>
    <dgm:cxn modelId="{6A87E44B-492D-0542-9B7A-D4FADDA688F2}" type="presOf" srcId="{CAD7FE67-E427-413D-BA6C-77C52AE80BA0}" destId="{3079CC5C-3C2C-F84B-A17C-EB5D18135970}" srcOrd="0" destOrd="0" presId="urn:microsoft.com/office/officeart/2005/8/layout/vList2"/>
    <dgm:cxn modelId="{53BA336E-A13F-4DA5-9943-6EC947AD4218}" srcId="{B0493B0D-EF3A-4958-8C51-15EBA74CAB3D}" destId="{5FB91ED4-3DB9-4111-BB1B-1B1E94C48B5F}" srcOrd="1" destOrd="0" parTransId="{1175957E-5959-4A64-8002-80FF779DE0CE}" sibTransId="{F36113BA-7901-4620-B1DE-A3E7F2B61460}"/>
    <dgm:cxn modelId="{303EAF94-9D6B-6540-91FC-261DE819B206}" type="presOf" srcId="{5FB91ED4-3DB9-4111-BB1B-1B1E94C48B5F}" destId="{CC247AA5-BAED-1B45-A668-97CADD1AE038}" srcOrd="0" destOrd="0" presId="urn:microsoft.com/office/officeart/2005/8/layout/vList2"/>
    <dgm:cxn modelId="{D02C8F96-BB10-4D8F-8B6A-93A9BC127035}" srcId="{B0493B0D-EF3A-4958-8C51-15EBA74CAB3D}" destId="{CAD7FE67-E427-413D-BA6C-77C52AE80BA0}" srcOrd="5" destOrd="0" parTransId="{09886406-01C2-4E92-8257-FDBD2D042695}" sibTransId="{FDD96281-2B4D-4322-B5D0-965704094E30}"/>
    <dgm:cxn modelId="{EA24BCA2-A661-45C9-9BDC-5B825D99C995}" srcId="{B0493B0D-EF3A-4958-8C51-15EBA74CAB3D}" destId="{0EF13C90-C34E-44B6-A16C-0562683AAF61}" srcOrd="0" destOrd="0" parTransId="{3EA3FAB8-22ED-4E8C-9338-8367F489C754}" sibTransId="{0BA36851-8DFD-45B4-BE4A-A07F4DECBE2D}"/>
    <dgm:cxn modelId="{56675CA4-82BE-2748-8F87-1F0C2715511D}" type="presOf" srcId="{0EF13C90-C34E-44B6-A16C-0562683AAF61}" destId="{1C25D396-ECA4-E341-911E-5C409B84EFA5}" srcOrd="0" destOrd="0" presId="urn:microsoft.com/office/officeart/2005/8/layout/vList2"/>
    <dgm:cxn modelId="{1CD4D0A8-C51F-462B-AEE8-7BBF8280770E}" srcId="{B0493B0D-EF3A-4958-8C51-15EBA74CAB3D}" destId="{B06E9DE6-8B98-414E-8736-B000E938FD9C}" srcOrd="3" destOrd="0" parTransId="{BD014B57-5400-4B86-BF4D-9765ACD5D715}" sibTransId="{97D67562-950B-4394-A0A6-FD3B4E11B0CA}"/>
    <dgm:cxn modelId="{6CE3C5BB-5C76-4A45-8FBF-C7160EBAE221}" type="presOf" srcId="{B77F153E-6FD9-443E-B75E-946E60E678ED}" destId="{D728987C-C8A3-AF44-8E3E-0EAE1EEF9717}" srcOrd="0" destOrd="0" presId="urn:microsoft.com/office/officeart/2005/8/layout/vList2"/>
    <dgm:cxn modelId="{65E7D6F1-9562-4496-8BDB-D1F8052DEA05}" srcId="{B0493B0D-EF3A-4958-8C51-15EBA74CAB3D}" destId="{EA86F205-C862-4510-80DE-6C9711F260C2}" srcOrd="2" destOrd="0" parTransId="{6A14BA00-00D1-499A-9942-479B181B2DF8}" sibTransId="{BC0F70F3-28F6-4295-B351-A5B29F0B902F}"/>
    <dgm:cxn modelId="{8E44A6FB-EC25-E141-9937-5A9DD3F8A2FE}" type="presOf" srcId="{EA86F205-C862-4510-80DE-6C9711F260C2}" destId="{7E349722-6018-7647-8661-56B1B03D0691}" srcOrd="0" destOrd="0" presId="urn:microsoft.com/office/officeart/2005/8/layout/vList2"/>
    <dgm:cxn modelId="{710674C7-00CE-B243-8B03-394FD99B2A09}" type="presParOf" srcId="{0AC9264E-0510-EE4C-B72F-3E7129EA1001}" destId="{1C25D396-ECA4-E341-911E-5C409B84EFA5}" srcOrd="0" destOrd="0" presId="urn:microsoft.com/office/officeart/2005/8/layout/vList2"/>
    <dgm:cxn modelId="{F488E1D1-20F6-244D-BA65-D667331B8EFF}" type="presParOf" srcId="{0AC9264E-0510-EE4C-B72F-3E7129EA1001}" destId="{CE768BFE-6233-764B-B3BE-58DB095BE9FE}" srcOrd="1" destOrd="0" presId="urn:microsoft.com/office/officeart/2005/8/layout/vList2"/>
    <dgm:cxn modelId="{4E2338B9-24D0-E643-A3F9-707DF28A882C}" type="presParOf" srcId="{0AC9264E-0510-EE4C-B72F-3E7129EA1001}" destId="{CC247AA5-BAED-1B45-A668-97CADD1AE038}" srcOrd="2" destOrd="0" presId="urn:microsoft.com/office/officeart/2005/8/layout/vList2"/>
    <dgm:cxn modelId="{B7120D71-2A39-FC4B-A92C-D64CFFD5C57E}" type="presParOf" srcId="{0AC9264E-0510-EE4C-B72F-3E7129EA1001}" destId="{67334580-26ED-0342-8B4F-CD6DF63DAEC7}" srcOrd="3" destOrd="0" presId="urn:microsoft.com/office/officeart/2005/8/layout/vList2"/>
    <dgm:cxn modelId="{0740D30C-4A20-A346-8F1C-9F81A282F0AC}" type="presParOf" srcId="{0AC9264E-0510-EE4C-B72F-3E7129EA1001}" destId="{7E349722-6018-7647-8661-56B1B03D0691}" srcOrd="4" destOrd="0" presId="urn:microsoft.com/office/officeart/2005/8/layout/vList2"/>
    <dgm:cxn modelId="{697AF010-1FF1-0642-AE9A-1474D1834A8C}" type="presParOf" srcId="{0AC9264E-0510-EE4C-B72F-3E7129EA1001}" destId="{18890BD4-D618-E04F-8B8E-D8BFF82039C9}" srcOrd="5" destOrd="0" presId="urn:microsoft.com/office/officeart/2005/8/layout/vList2"/>
    <dgm:cxn modelId="{E9F1595F-A8FD-4849-A2FE-AA2FF3F832A3}" type="presParOf" srcId="{0AC9264E-0510-EE4C-B72F-3E7129EA1001}" destId="{0E8AD3A4-F302-2741-822E-EFC4242E1E66}" srcOrd="6" destOrd="0" presId="urn:microsoft.com/office/officeart/2005/8/layout/vList2"/>
    <dgm:cxn modelId="{92FD434E-404E-2A4A-9A51-F901F39CB7C7}" type="presParOf" srcId="{0AC9264E-0510-EE4C-B72F-3E7129EA1001}" destId="{A901FCD5-BD49-8445-9055-6F46C0F78E38}" srcOrd="7" destOrd="0" presId="urn:microsoft.com/office/officeart/2005/8/layout/vList2"/>
    <dgm:cxn modelId="{5A3ECCAF-59DE-E549-B1BE-6D0F652F2885}" type="presParOf" srcId="{0AC9264E-0510-EE4C-B72F-3E7129EA1001}" destId="{D728987C-C8A3-AF44-8E3E-0EAE1EEF9717}" srcOrd="8" destOrd="0" presId="urn:microsoft.com/office/officeart/2005/8/layout/vList2"/>
    <dgm:cxn modelId="{07683ED1-6979-1A43-BE96-2726F6F6DD4A}" type="presParOf" srcId="{0AC9264E-0510-EE4C-B72F-3E7129EA1001}" destId="{BB4FB686-9BCB-F34D-8661-D52343F5BA48}" srcOrd="9" destOrd="0" presId="urn:microsoft.com/office/officeart/2005/8/layout/vList2"/>
    <dgm:cxn modelId="{CA0328E1-53A0-8F49-8C69-EAB870A6D9E1}" type="presParOf" srcId="{0AC9264E-0510-EE4C-B72F-3E7129EA1001}" destId="{3079CC5C-3C2C-F84B-A17C-EB5D1813597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0A7895-5DDB-47A6-941E-8B8B84C30DE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A286140-E0A9-48A5-A30A-AD0C3E4C720A}">
      <dgm:prSet/>
      <dgm:spPr/>
      <dgm:t>
        <a:bodyPr/>
        <a:lstStyle/>
        <a:p>
          <a:r>
            <a:rPr lang="en-US" b="0" i="1"/>
            <a:t>ICVA has recommended to licensing boards that candidates not be approved to take the NAVLE more than five times, and that they not be allowed to sit for the examination at a date that is later than five years after their initial attempt.</a:t>
          </a:r>
          <a:endParaRPr lang="en-US"/>
        </a:p>
      </dgm:t>
    </dgm:pt>
    <dgm:pt modelId="{8B83395A-EBEC-424E-8EBB-3794050D950B}" type="parTrans" cxnId="{6D916373-C559-4183-ADD1-FDC1D95A49EF}">
      <dgm:prSet/>
      <dgm:spPr/>
      <dgm:t>
        <a:bodyPr/>
        <a:lstStyle/>
        <a:p>
          <a:endParaRPr lang="en-US"/>
        </a:p>
      </dgm:t>
    </dgm:pt>
    <dgm:pt modelId="{71A51811-F7B2-436B-80E8-39FD3D825BA3}" type="sibTrans" cxnId="{6D916373-C559-4183-ADD1-FDC1D95A49EF}">
      <dgm:prSet/>
      <dgm:spPr/>
      <dgm:t>
        <a:bodyPr/>
        <a:lstStyle/>
        <a:p>
          <a:endParaRPr lang="en-US"/>
        </a:p>
      </dgm:t>
    </dgm:pt>
    <dgm:pt modelId="{4308B9A4-B16D-4A8B-BB41-032CFAB6F307}">
      <dgm:prSet/>
      <dgm:spPr/>
      <dgm:t>
        <a:bodyPr/>
        <a:lstStyle/>
        <a:p>
          <a:r>
            <a:rPr lang="en-US" b="0" i="1"/>
            <a:t>This policy took effect beginning with the November–December 2007 NAVLE administration, and any attempts by a candidate to pass the NAVLE prior to that administration do not count toward the five-attempt limit.</a:t>
          </a:r>
          <a:endParaRPr lang="en-US"/>
        </a:p>
      </dgm:t>
    </dgm:pt>
    <dgm:pt modelId="{C7A48781-B961-478A-8FF8-A3908FEF6B61}" type="parTrans" cxnId="{3E742B31-6F4C-41AA-B3B9-0DB0A29140E5}">
      <dgm:prSet/>
      <dgm:spPr/>
      <dgm:t>
        <a:bodyPr/>
        <a:lstStyle/>
        <a:p>
          <a:endParaRPr lang="en-US"/>
        </a:p>
      </dgm:t>
    </dgm:pt>
    <dgm:pt modelId="{FADFB6DC-3232-46E1-B21E-CE40C1D9CE6A}" type="sibTrans" cxnId="{3E742B31-6F4C-41AA-B3B9-0DB0A29140E5}">
      <dgm:prSet/>
      <dgm:spPr/>
      <dgm:t>
        <a:bodyPr/>
        <a:lstStyle/>
        <a:p>
          <a:endParaRPr lang="en-US"/>
        </a:p>
      </dgm:t>
    </dgm:pt>
    <dgm:pt modelId="{BB4231C3-5DFF-40AF-8145-ACC6B12236DA}">
      <dgm:prSet/>
      <dgm:spPr/>
      <dgm:t>
        <a:bodyPr/>
        <a:lstStyle/>
        <a:p>
          <a:r>
            <a:rPr lang="en-US" b="0" i="1"/>
            <a:t>Beginning with the November-December 2023 NAVLE administration, candidates are no longer required to have each of their final two attempts be at least one year from the previous attempts</a:t>
          </a:r>
          <a:endParaRPr lang="en-US"/>
        </a:p>
      </dgm:t>
    </dgm:pt>
    <dgm:pt modelId="{82821F4D-2B92-4AD9-B8A4-451D3E884404}" type="parTrans" cxnId="{2DE166A9-5261-4EF1-9A59-CBF9E56F6034}">
      <dgm:prSet/>
      <dgm:spPr/>
      <dgm:t>
        <a:bodyPr/>
        <a:lstStyle/>
        <a:p>
          <a:endParaRPr lang="en-US"/>
        </a:p>
      </dgm:t>
    </dgm:pt>
    <dgm:pt modelId="{C5945A21-65A4-48ED-9623-B3068E73B3BF}" type="sibTrans" cxnId="{2DE166A9-5261-4EF1-9A59-CBF9E56F6034}">
      <dgm:prSet/>
      <dgm:spPr/>
      <dgm:t>
        <a:bodyPr/>
        <a:lstStyle/>
        <a:p>
          <a:endParaRPr lang="en-US"/>
        </a:p>
      </dgm:t>
    </dgm:pt>
    <dgm:pt modelId="{EABBCA51-B07E-904C-89DE-93072D9FEC1D}" type="pres">
      <dgm:prSet presAssocID="{D80A7895-5DDB-47A6-941E-8B8B84C30DE7}" presName="linear" presStyleCnt="0">
        <dgm:presLayoutVars>
          <dgm:animLvl val="lvl"/>
          <dgm:resizeHandles val="exact"/>
        </dgm:presLayoutVars>
      </dgm:prSet>
      <dgm:spPr/>
    </dgm:pt>
    <dgm:pt modelId="{7916FA7E-8FC2-E141-869E-3C0C3A8B3868}" type="pres">
      <dgm:prSet presAssocID="{9A286140-E0A9-48A5-A30A-AD0C3E4C720A}" presName="parentText" presStyleLbl="node1" presStyleIdx="0" presStyleCnt="3">
        <dgm:presLayoutVars>
          <dgm:chMax val="0"/>
          <dgm:bulletEnabled val="1"/>
        </dgm:presLayoutVars>
      </dgm:prSet>
      <dgm:spPr/>
    </dgm:pt>
    <dgm:pt modelId="{205968FA-4D4D-824B-825D-0757B8EDC48E}" type="pres">
      <dgm:prSet presAssocID="{71A51811-F7B2-436B-80E8-39FD3D825BA3}" presName="spacer" presStyleCnt="0"/>
      <dgm:spPr/>
    </dgm:pt>
    <dgm:pt modelId="{398C6D84-AA04-B143-83F6-8A68396C9420}" type="pres">
      <dgm:prSet presAssocID="{4308B9A4-B16D-4A8B-BB41-032CFAB6F307}" presName="parentText" presStyleLbl="node1" presStyleIdx="1" presStyleCnt="3">
        <dgm:presLayoutVars>
          <dgm:chMax val="0"/>
          <dgm:bulletEnabled val="1"/>
        </dgm:presLayoutVars>
      </dgm:prSet>
      <dgm:spPr/>
    </dgm:pt>
    <dgm:pt modelId="{019211BE-B988-3943-B9CA-4B9307902D39}" type="pres">
      <dgm:prSet presAssocID="{FADFB6DC-3232-46E1-B21E-CE40C1D9CE6A}" presName="spacer" presStyleCnt="0"/>
      <dgm:spPr/>
    </dgm:pt>
    <dgm:pt modelId="{578FCAF9-8D02-5849-9092-4A7237864BC6}" type="pres">
      <dgm:prSet presAssocID="{BB4231C3-5DFF-40AF-8145-ACC6B12236DA}" presName="parentText" presStyleLbl="node1" presStyleIdx="2" presStyleCnt="3">
        <dgm:presLayoutVars>
          <dgm:chMax val="0"/>
          <dgm:bulletEnabled val="1"/>
        </dgm:presLayoutVars>
      </dgm:prSet>
      <dgm:spPr/>
    </dgm:pt>
  </dgm:ptLst>
  <dgm:cxnLst>
    <dgm:cxn modelId="{3E742B31-6F4C-41AA-B3B9-0DB0A29140E5}" srcId="{D80A7895-5DDB-47A6-941E-8B8B84C30DE7}" destId="{4308B9A4-B16D-4A8B-BB41-032CFAB6F307}" srcOrd="1" destOrd="0" parTransId="{C7A48781-B961-478A-8FF8-A3908FEF6B61}" sibTransId="{FADFB6DC-3232-46E1-B21E-CE40C1D9CE6A}"/>
    <dgm:cxn modelId="{0E6E8140-2C8F-014C-8689-C2870383D024}" type="presOf" srcId="{9A286140-E0A9-48A5-A30A-AD0C3E4C720A}" destId="{7916FA7E-8FC2-E141-869E-3C0C3A8B3868}" srcOrd="0" destOrd="0" presId="urn:microsoft.com/office/officeart/2005/8/layout/vList2"/>
    <dgm:cxn modelId="{27A3E84B-3908-2342-A070-B066AF133BDD}" type="presOf" srcId="{BB4231C3-5DFF-40AF-8145-ACC6B12236DA}" destId="{578FCAF9-8D02-5849-9092-4A7237864BC6}" srcOrd="0" destOrd="0" presId="urn:microsoft.com/office/officeart/2005/8/layout/vList2"/>
    <dgm:cxn modelId="{ADCD7A53-1FD3-1C4E-BD44-8673314DE4DE}" type="presOf" srcId="{D80A7895-5DDB-47A6-941E-8B8B84C30DE7}" destId="{EABBCA51-B07E-904C-89DE-93072D9FEC1D}" srcOrd="0" destOrd="0" presId="urn:microsoft.com/office/officeart/2005/8/layout/vList2"/>
    <dgm:cxn modelId="{6D916373-C559-4183-ADD1-FDC1D95A49EF}" srcId="{D80A7895-5DDB-47A6-941E-8B8B84C30DE7}" destId="{9A286140-E0A9-48A5-A30A-AD0C3E4C720A}" srcOrd="0" destOrd="0" parTransId="{8B83395A-EBEC-424E-8EBB-3794050D950B}" sibTransId="{71A51811-F7B2-436B-80E8-39FD3D825BA3}"/>
    <dgm:cxn modelId="{E2D62D90-43E0-D54A-BFCE-32D585A7FDC8}" type="presOf" srcId="{4308B9A4-B16D-4A8B-BB41-032CFAB6F307}" destId="{398C6D84-AA04-B143-83F6-8A68396C9420}" srcOrd="0" destOrd="0" presId="urn:microsoft.com/office/officeart/2005/8/layout/vList2"/>
    <dgm:cxn modelId="{2DE166A9-5261-4EF1-9A59-CBF9E56F6034}" srcId="{D80A7895-5DDB-47A6-941E-8B8B84C30DE7}" destId="{BB4231C3-5DFF-40AF-8145-ACC6B12236DA}" srcOrd="2" destOrd="0" parTransId="{82821F4D-2B92-4AD9-B8A4-451D3E884404}" sibTransId="{C5945A21-65A4-48ED-9623-B3068E73B3BF}"/>
    <dgm:cxn modelId="{6B731CA1-350D-B249-81C8-7E2F43FAD88E}" type="presParOf" srcId="{EABBCA51-B07E-904C-89DE-93072D9FEC1D}" destId="{7916FA7E-8FC2-E141-869E-3C0C3A8B3868}" srcOrd="0" destOrd="0" presId="urn:microsoft.com/office/officeart/2005/8/layout/vList2"/>
    <dgm:cxn modelId="{1A16FD3A-D71B-EC48-B70A-E38B94501616}" type="presParOf" srcId="{EABBCA51-B07E-904C-89DE-93072D9FEC1D}" destId="{205968FA-4D4D-824B-825D-0757B8EDC48E}" srcOrd="1" destOrd="0" presId="urn:microsoft.com/office/officeart/2005/8/layout/vList2"/>
    <dgm:cxn modelId="{977BB3B4-AB8A-8143-8E60-789BEB8F0AC6}" type="presParOf" srcId="{EABBCA51-B07E-904C-89DE-93072D9FEC1D}" destId="{398C6D84-AA04-B143-83F6-8A68396C9420}" srcOrd="2" destOrd="0" presId="urn:microsoft.com/office/officeart/2005/8/layout/vList2"/>
    <dgm:cxn modelId="{6BB2380B-1C28-C04F-8E78-C4071224B1B8}" type="presParOf" srcId="{EABBCA51-B07E-904C-89DE-93072D9FEC1D}" destId="{019211BE-B988-3943-B9CA-4B9307902D39}" srcOrd="3" destOrd="0" presId="urn:microsoft.com/office/officeart/2005/8/layout/vList2"/>
    <dgm:cxn modelId="{617AFE66-B211-BB48-A62E-94214D6E32E2}" type="presParOf" srcId="{EABBCA51-B07E-904C-89DE-93072D9FEC1D}" destId="{578FCAF9-8D02-5849-9092-4A7237864BC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6A6B6-CCA3-674E-B787-D899B73E572E}">
      <dsp:nvSpPr>
        <dsp:cNvPr id="0" name=""/>
        <dsp:cNvSpPr/>
      </dsp:nvSpPr>
      <dsp:spPr>
        <a:xfrm>
          <a:off x="0" y="5605"/>
          <a:ext cx="5641974" cy="242189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The North American Veterinary Licensing Examination (NAVLE), administered by the ICVA since 2000, is a requirement for licensure to practice veterinary medicine in all licensing jurisdictions in the US and Canada. The NAVLE consists of 360 clinically relevant multiple-choice questions.</a:t>
          </a:r>
        </a:p>
      </dsp:txBody>
      <dsp:txXfrm>
        <a:off x="118227" y="123832"/>
        <a:ext cx="5405520" cy="2185445"/>
      </dsp:txXfrm>
    </dsp:sp>
    <dsp:sp modelId="{0D4E29BF-599E-7E4D-B577-142A44215F14}">
      <dsp:nvSpPr>
        <dsp:cNvPr id="0" name=""/>
        <dsp:cNvSpPr/>
      </dsp:nvSpPr>
      <dsp:spPr>
        <a:xfrm>
          <a:off x="0" y="2493745"/>
          <a:ext cx="5641974" cy="2421899"/>
        </a:xfrm>
        <a:prstGeom prst="roundRect">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NAVLE is offered throughout North America and certain overseas sites at computer testing centers operated by </a:t>
          </a:r>
          <a:r>
            <a:rPr lang="en-US" sz="2300" kern="1200">
              <a:hlinkClick xmlns:r="http://schemas.openxmlformats.org/officeDocument/2006/relationships" r:id="rId1"/>
            </a:rPr>
            <a:t>Prometric</a:t>
          </a:r>
          <a:r>
            <a:rPr lang="en-US" sz="2300" kern="1200"/>
            <a:t>. The NAVLE is available during a four-week testing window in November–December, and a two-week window in April.</a:t>
          </a:r>
        </a:p>
      </dsp:txBody>
      <dsp:txXfrm>
        <a:off x="118227" y="2611972"/>
        <a:ext cx="5405520" cy="2185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E7102-E310-D44B-82DE-19B9E36AC12C}">
      <dsp:nvSpPr>
        <dsp:cNvPr id="0" name=""/>
        <dsp:cNvSpPr/>
      </dsp:nvSpPr>
      <dsp:spPr>
        <a:xfrm>
          <a:off x="0" y="18656"/>
          <a:ext cx="5641974" cy="76358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rPr>
            <a:t>1. </a:t>
          </a: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Submit the NAVLE application </a:t>
          </a:r>
          <a:endParaRPr lang="en-US" sz="2100" kern="1200" dirty="0">
            <a:solidFill>
              <a:schemeClr val="tx1"/>
            </a:solidFill>
          </a:endParaRPr>
        </a:p>
      </dsp:txBody>
      <dsp:txXfrm>
        <a:off x="37275" y="55931"/>
        <a:ext cx="5567424" cy="689039"/>
      </dsp:txXfrm>
    </dsp:sp>
    <dsp:sp modelId="{1B43BF14-8F3E-3A43-B8CE-CDABC05B805A}">
      <dsp:nvSpPr>
        <dsp:cNvPr id="0" name=""/>
        <dsp:cNvSpPr/>
      </dsp:nvSpPr>
      <dsp:spPr>
        <a:xfrm>
          <a:off x="0" y="842725"/>
          <a:ext cx="5641974" cy="763589"/>
        </a:xfrm>
        <a:prstGeom prst="roundRect">
          <a:avLst/>
        </a:prstGeom>
        <a:solidFill>
          <a:schemeClr val="accent2">
            <a:hueOff val="-513638"/>
            <a:satOff val="5901"/>
            <a:lumOff val="180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2. Submit a NAVLE state/territorial application for approval to take the NAVLE </a:t>
          </a:r>
          <a:endParaRPr lang="en-US" sz="2100" kern="1200" dirty="0">
            <a:solidFill>
              <a:schemeClr val="tx1"/>
            </a:solidFill>
          </a:endParaRPr>
        </a:p>
      </dsp:txBody>
      <dsp:txXfrm>
        <a:off x="37275" y="880000"/>
        <a:ext cx="5567424" cy="689039"/>
      </dsp:txXfrm>
    </dsp:sp>
    <dsp:sp modelId="{24F98BBA-1804-7749-AD2C-21CD2B69C46F}">
      <dsp:nvSpPr>
        <dsp:cNvPr id="0" name=""/>
        <dsp:cNvSpPr/>
      </dsp:nvSpPr>
      <dsp:spPr>
        <a:xfrm>
          <a:off x="0" y="1666795"/>
          <a:ext cx="5641974" cy="763589"/>
        </a:xfrm>
        <a:prstGeom prst="roundRect">
          <a:avLst/>
        </a:prstGeom>
        <a:solidFill>
          <a:schemeClr val="accent2">
            <a:hueOff val="-1027276"/>
            <a:satOff val="11803"/>
            <a:lumOff val="360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3. Look for Scheduling and Admission Permits</a:t>
          </a:r>
          <a:endParaRPr lang="en-US" sz="2100" kern="1200" dirty="0">
            <a:solidFill>
              <a:schemeClr val="tx1"/>
            </a:solidFill>
          </a:endParaRPr>
        </a:p>
      </dsp:txBody>
      <dsp:txXfrm>
        <a:off x="37275" y="1704070"/>
        <a:ext cx="5567424" cy="689039"/>
      </dsp:txXfrm>
    </dsp:sp>
    <dsp:sp modelId="{1920442F-7977-C448-AB4D-3D0EDB99B7FE}">
      <dsp:nvSpPr>
        <dsp:cNvPr id="0" name=""/>
        <dsp:cNvSpPr/>
      </dsp:nvSpPr>
      <dsp:spPr>
        <a:xfrm>
          <a:off x="0" y="2490864"/>
          <a:ext cx="5641974" cy="763589"/>
        </a:xfrm>
        <a:prstGeom prst="roundRect">
          <a:avLst/>
        </a:prstGeom>
        <a:solidFill>
          <a:schemeClr val="accent2">
            <a:hueOff val="-1540915"/>
            <a:satOff val="17704"/>
            <a:lumOff val="54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4. Schedule your testing appointment</a:t>
          </a:r>
          <a:endParaRPr lang="en-US" sz="2100" kern="1200" dirty="0">
            <a:solidFill>
              <a:schemeClr val="tx1"/>
            </a:solidFill>
          </a:endParaRPr>
        </a:p>
      </dsp:txBody>
      <dsp:txXfrm>
        <a:off x="37275" y="2528139"/>
        <a:ext cx="5567424" cy="689039"/>
      </dsp:txXfrm>
    </dsp:sp>
    <dsp:sp modelId="{98FBA232-08B1-2B4C-AF36-813651A9D30B}">
      <dsp:nvSpPr>
        <dsp:cNvPr id="0" name=""/>
        <dsp:cNvSpPr/>
      </dsp:nvSpPr>
      <dsp:spPr>
        <a:xfrm>
          <a:off x="0" y="3314934"/>
          <a:ext cx="5641974" cy="763589"/>
        </a:xfrm>
        <a:prstGeom prst="roundRect">
          <a:avLst/>
        </a:prstGeom>
        <a:solidFill>
          <a:schemeClr val="accent2">
            <a:hueOff val="-2054553"/>
            <a:satOff val="23606"/>
            <a:lumOff val="721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5. Take the test</a:t>
          </a:r>
          <a:endParaRPr lang="en-US" sz="2100" kern="1200" dirty="0">
            <a:solidFill>
              <a:schemeClr val="tx1"/>
            </a:solidFill>
          </a:endParaRPr>
        </a:p>
      </dsp:txBody>
      <dsp:txXfrm>
        <a:off x="37275" y="3352209"/>
        <a:ext cx="5567424" cy="689039"/>
      </dsp:txXfrm>
    </dsp:sp>
    <dsp:sp modelId="{E3548844-0578-574E-BEFD-F283F82E4BF4}">
      <dsp:nvSpPr>
        <dsp:cNvPr id="0" name=""/>
        <dsp:cNvSpPr/>
      </dsp:nvSpPr>
      <dsp:spPr>
        <a:xfrm>
          <a:off x="0" y="4139004"/>
          <a:ext cx="5641974" cy="763589"/>
        </a:xfrm>
        <a:prstGeom prst="roundRect">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1"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6. Get your scores</a:t>
          </a:r>
          <a:endParaRPr lang="en-US" sz="2100" kern="1200" dirty="0">
            <a:solidFill>
              <a:schemeClr val="tx1"/>
            </a:solidFill>
          </a:endParaRPr>
        </a:p>
      </dsp:txBody>
      <dsp:txXfrm>
        <a:off x="37275" y="4176279"/>
        <a:ext cx="5567424" cy="6890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FA04B-E7D4-D341-809E-62CC147BC99A}">
      <dsp:nvSpPr>
        <dsp:cNvPr id="0" name=""/>
        <dsp:cNvSpPr/>
      </dsp:nvSpPr>
      <dsp:spPr>
        <a:xfrm>
          <a:off x="0" y="53737"/>
          <a:ext cx="9720072" cy="7486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1" kern="1200" dirty="0">
              <a:solidFill>
                <a:schemeClr val="tx1"/>
              </a:solidFill>
            </a:rPr>
            <a:t>Under ICVA requirements, those eligible to apply for the NAVLE include:</a:t>
          </a:r>
          <a:endParaRPr lang="en-US" sz="1500" kern="1200" dirty="0">
            <a:solidFill>
              <a:schemeClr val="tx1"/>
            </a:solidFill>
          </a:endParaRPr>
        </a:p>
      </dsp:txBody>
      <dsp:txXfrm>
        <a:off x="36544" y="90281"/>
        <a:ext cx="9646984" cy="675529"/>
      </dsp:txXfrm>
    </dsp:sp>
    <dsp:sp modelId="{DCB03569-57DB-7C4C-8276-E975E00DFDA4}">
      <dsp:nvSpPr>
        <dsp:cNvPr id="0" name=""/>
        <dsp:cNvSpPr/>
      </dsp:nvSpPr>
      <dsp:spPr>
        <a:xfrm>
          <a:off x="0" y="845554"/>
          <a:ext cx="9720072" cy="7486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1" kern="1200" dirty="0">
              <a:solidFill>
                <a:schemeClr val="tx1"/>
              </a:solidFill>
            </a:rPr>
            <a:t>Graduates of schools accredited by the Council on Education of the American Veterinary Medical Association (AVMA).</a:t>
          </a:r>
          <a:endParaRPr lang="en-US" sz="1500" kern="1200" dirty="0">
            <a:solidFill>
              <a:schemeClr val="tx1"/>
            </a:solidFill>
          </a:endParaRPr>
        </a:p>
      </dsp:txBody>
      <dsp:txXfrm>
        <a:off x="36544" y="882098"/>
        <a:ext cx="9646984" cy="675529"/>
      </dsp:txXfrm>
    </dsp:sp>
    <dsp:sp modelId="{4FA86D3A-71EE-7B48-AF27-959FB4493C3F}">
      <dsp:nvSpPr>
        <dsp:cNvPr id="0" name=""/>
        <dsp:cNvSpPr/>
      </dsp:nvSpPr>
      <dsp:spPr>
        <a:xfrm>
          <a:off x="0" y="1637371"/>
          <a:ext cx="9720072" cy="7486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1" kern="1200" dirty="0">
              <a:solidFill>
                <a:schemeClr val="tx1"/>
              </a:solidFill>
            </a:rPr>
            <a:t>Senior students at AVMA-accredited schools who have an expected graduation date no later than ten months from the last date of the applicable testing window, except for candidates applying through the</a:t>
          </a:r>
          <a:r>
            <a:rPr lang="en-US" sz="1500" b="1" i="1" kern="1200" dirty="0">
              <a:solidFill>
                <a:schemeClr val="tx1"/>
              </a:solidFill>
            </a:rPr>
            <a:t> Nebraska</a:t>
          </a:r>
          <a:r>
            <a:rPr lang="en-US" sz="1500" b="0" i="1" kern="1200" dirty="0">
              <a:solidFill>
                <a:schemeClr val="tx1"/>
              </a:solidFill>
            </a:rPr>
            <a:t> state board, which have an </a:t>
          </a:r>
          <a:r>
            <a:rPr lang="en-US" sz="1500" b="1" i="1" kern="1200" dirty="0">
              <a:solidFill>
                <a:schemeClr val="tx1"/>
              </a:solidFill>
            </a:rPr>
            <a:t>eight-month</a:t>
          </a:r>
          <a:r>
            <a:rPr lang="en-US" sz="1500" b="0" i="1" kern="1200" dirty="0">
              <a:solidFill>
                <a:schemeClr val="tx1"/>
              </a:solidFill>
            </a:rPr>
            <a:t> graduation requirement, and </a:t>
          </a:r>
          <a:r>
            <a:rPr lang="en-US" sz="1500" b="1" i="1" kern="1200" dirty="0">
              <a:solidFill>
                <a:schemeClr val="tx1"/>
              </a:solidFill>
            </a:rPr>
            <a:t>Washington</a:t>
          </a:r>
          <a:r>
            <a:rPr lang="en-US" sz="1500" b="0" i="1" kern="1200" dirty="0">
              <a:solidFill>
                <a:schemeClr val="tx1"/>
              </a:solidFill>
            </a:rPr>
            <a:t> which has a </a:t>
          </a:r>
          <a:r>
            <a:rPr lang="en-US" sz="1500" b="1" i="1" kern="1200" dirty="0">
              <a:solidFill>
                <a:schemeClr val="tx1"/>
              </a:solidFill>
            </a:rPr>
            <a:t>six-month</a:t>
          </a:r>
          <a:r>
            <a:rPr lang="en-US" sz="1500" b="0" i="1" kern="1200" dirty="0">
              <a:solidFill>
                <a:schemeClr val="tx1"/>
              </a:solidFill>
            </a:rPr>
            <a:t> graduation requirement.</a:t>
          </a:r>
          <a:endParaRPr lang="en-US" sz="1500" kern="1200" dirty="0">
            <a:solidFill>
              <a:schemeClr val="tx1"/>
            </a:solidFill>
          </a:endParaRPr>
        </a:p>
      </dsp:txBody>
      <dsp:txXfrm>
        <a:off x="36544" y="1673915"/>
        <a:ext cx="9646984" cy="675529"/>
      </dsp:txXfrm>
    </dsp:sp>
    <dsp:sp modelId="{47B157C7-598A-234D-B3E3-33F7329822F9}">
      <dsp:nvSpPr>
        <dsp:cNvPr id="0" name=""/>
        <dsp:cNvSpPr/>
      </dsp:nvSpPr>
      <dsp:spPr>
        <a:xfrm>
          <a:off x="0" y="2429188"/>
          <a:ext cx="9720072" cy="7486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1" kern="1200" dirty="0">
              <a:solidFill>
                <a:schemeClr val="tx1"/>
              </a:solidFill>
            </a:rPr>
            <a:t>Graduates of schools not accredited by the AVMA who are enrolled in or hold certificates issued by the Educational Commission for Foreign Veterinary Graduates (ECFVG), or the Program for the Assessment of Veterinary Education Equivalence (PAVE).</a:t>
          </a:r>
          <a:endParaRPr lang="en-US" sz="1500" kern="1200" dirty="0">
            <a:solidFill>
              <a:schemeClr val="tx1"/>
            </a:solidFill>
          </a:endParaRPr>
        </a:p>
      </dsp:txBody>
      <dsp:txXfrm>
        <a:off x="36544" y="2465732"/>
        <a:ext cx="9646984" cy="675529"/>
      </dsp:txXfrm>
    </dsp:sp>
    <dsp:sp modelId="{0A13A472-2461-1746-8602-E357664A04CD}">
      <dsp:nvSpPr>
        <dsp:cNvPr id="0" name=""/>
        <dsp:cNvSpPr/>
      </dsp:nvSpPr>
      <dsp:spPr>
        <a:xfrm>
          <a:off x="0" y="3221005"/>
          <a:ext cx="9720072" cy="74861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0" i="1" kern="1200" dirty="0">
              <a:solidFill>
                <a:schemeClr val="tx1"/>
              </a:solidFill>
            </a:rPr>
            <a:t>Candidates who are enrolled in ECFVG or PAVE must have completed the Step 3 examination requirement of the respective certification program before they may be approved by a licensing board to take the NAVLE</a:t>
          </a:r>
          <a:r>
            <a:rPr lang="en-US" sz="1500" kern="1200" dirty="0">
              <a:solidFill>
                <a:schemeClr val="tx1"/>
              </a:solidFill>
            </a:rPr>
            <a:t>.</a:t>
          </a:r>
        </a:p>
      </dsp:txBody>
      <dsp:txXfrm>
        <a:off x="36544" y="3257549"/>
        <a:ext cx="9646984" cy="6755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F4AE2-CD9B-114E-9390-93CCB62D6D1B}">
      <dsp:nvSpPr>
        <dsp:cNvPr id="0" name=""/>
        <dsp:cNvSpPr/>
      </dsp:nvSpPr>
      <dsp:spPr>
        <a:xfrm>
          <a:off x="0" y="16224"/>
          <a:ext cx="5641974" cy="15912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1" kern="1200"/>
            <a:t>The NAVLE application is required to obtain licensure to practice veterinary medicine in all licensing jurisdictions in US and Canada. The applications and its corresponding fee must be submitted directly to the ICVA by the ICVA application receipt deadline.</a:t>
          </a:r>
          <a:endParaRPr lang="en-US" sz="2000" kern="1200"/>
        </a:p>
      </dsp:txBody>
      <dsp:txXfrm>
        <a:off x="77676" y="93900"/>
        <a:ext cx="5486622" cy="1435848"/>
      </dsp:txXfrm>
    </dsp:sp>
    <dsp:sp modelId="{87CEBDE8-A66E-8D46-8549-4E2EC191DFB4}">
      <dsp:nvSpPr>
        <dsp:cNvPr id="0" name=""/>
        <dsp:cNvSpPr/>
      </dsp:nvSpPr>
      <dsp:spPr>
        <a:xfrm>
          <a:off x="0" y="1665024"/>
          <a:ext cx="5641974" cy="1591200"/>
        </a:xfrm>
        <a:prstGeom prst="roundRect">
          <a:avLst/>
        </a:prstGeom>
        <a:solidFill>
          <a:schemeClr val="accent2">
            <a:hueOff val="-1284095"/>
            <a:satOff val="14753"/>
            <a:lumOff val="451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i="1" kern="1200" dirty="0"/>
            <a:t>NAVLE application submission</a:t>
          </a:r>
          <a:r>
            <a:rPr lang="en-US" sz="2000" b="0" i="1" kern="1200" dirty="0"/>
            <a:t>- All candidates applying through a U.S. state or territorial licensing boards may submit the ICVA NAVLE application directly to the ICVA online. Online application fees can be paid by Visa or MasterCard.</a:t>
          </a:r>
          <a:endParaRPr lang="en-US" sz="2000" kern="1200" dirty="0"/>
        </a:p>
      </dsp:txBody>
      <dsp:txXfrm>
        <a:off x="77676" y="1742700"/>
        <a:ext cx="5486622" cy="1435848"/>
      </dsp:txXfrm>
    </dsp:sp>
    <dsp:sp modelId="{D2C82F74-3929-1446-85B0-ACE7E3B34B73}">
      <dsp:nvSpPr>
        <dsp:cNvPr id="0" name=""/>
        <dsp:cNvSpPr/>
      </dsp:nvSpPr>
      <dsp:spPr>
        <a:xfrm>
          <a:off x="0" y="3313824"/>
          <a:ext cx="5641974" cy="1591200"/>
        </a:xfrm>
        <a:prstGeom prst="roundRect">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i="1" kern="1200" dirty="0"/>
            <a:t>Application deadline</a:t>
          </a:r>
          <a:r>
            <a:rPr lang="en-US" sz="2000" b="0" i="1" kern="1200" dirty="0"/>
            <a:t>- The deadline for RECEIPT of the NAVLE application in the ICVA office is </a:t>
          </a:r>
          <a:r>
            <a:rPr lang="en-US" sz="2000" b="1" i="1" kern="1200" dirty="0"/>
            <a:t>August 1 for the November–December testing window, and February 1 for the April testing window for all candidates.</a:t>
          </a:r>
          <a:endParaRPr lang="en-US" sz="2000" kern="1200" dirty="0"/>
        </a:p>
      </dsp:txBody>
      <dsp:txXfrm>
        <a:off x="77676" y="3391500"/>
        <a:ext cx="5486622" cy="14358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5D396-ECA4-E341-911E-5C409B84EFA5}">
      <dsp:nvSpPr>
        <dsp:cNvPr id="0" name=""/>
        <dsp:cNvSpPr/>
      </dsp:nvSpPr>
      <dsp:spPr>
        <a:xfrm>
          <a:off x="0" y="28721"/>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i="1" kern="1200"/>
            <a:t>The scheduling and admission process for taking the NAVLE requires multiple documents and numbers.</a:t>
          </a:r>
          <a:endParaRPr lang="en-US" sz="1500" kern="1200"/>
        </a:p>
      </dsp:txBody>
      <dsp:txXfrm>
        <a:off x="36610" y="65331"/>
        <a:ext cx="11827232" cy="676734"/>
      </dsp:txXfrm>
    </dsp:sp>
    <dsp:sp modelId="{CC247AA5-BAED-1B45-A668-97CADD1AE038}">
      <dsp:nvSpPr>
        <dsp:cNvPr id="0" name=""/>
        <dsp:cNvSpPr/>
      </dsp:nvSpPr>
      <dsp:spPr>
        <a:xfrm>
          <a:off x="0" y="821875"/>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i="1" kern="1200"/>
            <a:t>After your application is received, you will receive an email containing your ICVAID. Once you begin the scheduling process, you will receive your Scheduling Number and CIN as part of your Scheduling and Admission Permit. After scheduling your test date online, you will receive your Confirmation Number.</a:t>
          </a:r>
          <a:endParaRPr lang="en-US" sz="1500" kern="1200"/>
        </a:p>
      </dsp:txBody>
      <dsp:txXfrm>
        <a:off x="36610" y="858485"/>
        <a:ext cx="11827232" cy="676734"/>
      </dsp:txXfrm>
    </dsp:sp>
    <dsp:sp modelId="{7E349722-6018-7647-8661-56B1B03D0691}">
      <dsp:nvSpPr>
        <dsp:cNvPr id="0" name=""/>
        <dsp:cNvSpPr/>
      </dsp:nvSpPr>
      <dsp:spPr>
        <a:xfrm>
          <a:off x="0" y="1615029"/>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1" kern="1200" dirty="0"/>
            <a:t>ICVAID (ICVA identification number)</a:t>
          </a:r>
          <a:r>
            <a:rPr lang="en-US" sz="1500" i="1" kern="1200" dirty="0"/>
            <a:t>- You will receive your ICVAID once your NAVLE application is received. It will allow you to access your online Scheduling and Admission Permit, and, for some candidates, to access your pass/fail information once scores become available.</a:t>
          </a:r>
          <a:endParaRPr lang="en-US" sz="1500" kern="1200" dirty="0"/>
        </a:p>
      </dsp:txBody>
      <dsp:txXfrm>
        <a:off x="36610" y="1651639"/>
        <a:ext cx="11827232" cy="676734"/>
      </dsp:txXfrm>
    </dsp:sp>
    <dsp:sp modelId="{0E8AD3A4-F302-2741-822E-EFC4242E1E66}">
      <dsp:nvSpPr>
        <dsp:cNvPr id="0" name=""/>
        <dsp:cNvSpPr/>
      </dsp:nvSpPr>
      <dsp:spPr>
        <a:xfrm>
          <a:off x="0" y="2408183"/>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1" kern="1200"/>
            <a:t>Scheduling Number</a:t>
          </a:r>
          <a:r>
            <a:rPr lang="en-US" sz="1500" i="1" kern="1200"/>
            <a:t>- You will receive your Scheduling Number along with your Scheduling and Admission Permit. It will allow you to schedule your testing appointment with Prometric.</a:t>
          </a:r>
          <a:endParaRPr lang="en-US" sz="1500" kern="1200"/>
        </a:p>
      </dsp:txBody>
      <dsp:txXfrm>
        <a:off x="36610" y="2444793"/>
        <a:ext cx="11827232" cy="676734"/>
      </dsp:txXfrm>
    </dsp:sp>
    <dsp:sp modelId="{D728987C-C8A3-AF44-8E3E-0EAE1EEF9717}">
      <dsp:nvSpPr>
        <dsp:cNvPr id="0" name=""/>
        <dsp:cNvSpPr/>
      </dsp:nvSpPr>
      <dsp:spPr>
        <a:xfrm>
          <a:off x="0" y="3201338"/>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1" kern="1200" dirty="0"/>
            <a:t>Candidate Identification Number (CIN)</a:t>
          </a:r>
          <a:r>
            <a:rPr lang="en-US" sz="1500" i="1" kern="1200" dirty="0"/>
            <a:t>- You will receive the CIN in your Scheduling and Admission Permit. The CIN is required to access your examination on at the Prometric center on the day you test. As Prometric does not have access to CINs, it is vital that you bring your Scheduling and Admission Permit with you on your scheduled test day; otherwise, you will not be admitted to take the test.</a:t>
          </a:r>
          <a:endParaRPr lang="en-US" sz="1500" kern="1200" dirty="0"/>
        </a:p>
      </dsp:txBody>
      <dsp:txXfrm>
        <a:off x="36610" y="3237948"/>
        <a:ext cx="11827232" cy="676734"/>
      </dsp:txXfrm>
    </dsp:sp>
    <dsp:sp modelId="{3079CC5C-3C2C-F84B-A17C-EB5D18135970}">
      <dsp:nvSpPr>
        <dsp:cNvPr id="0" name=""/>
        <dsp:cNvSpPr/>
      </dsp:nvSpPr>
      <dsp:spPr>
        <a:xfrm>
          <a:off x="0" y="3994492"/>
          <a:ext cx="11900452" cy="749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1" kern="1200"/>
            <a:t>Confirmation Number</a:t>
          </a:r>
          <a:r>
            <a:rPr lang="en-US" sz="1500" i="1" kern="1200"/>
            <a:t>- You will receive your Confirmation Number when you schedule your testing appointment. This number is required to confirm and/or reschedule your testing appointment. (Please record the Confirmation Number in the specified area on the bottom of your permit.)</a:t>
          </a:r>
          <a:endParaRPr lang="en-US" sz="1500" kern="1200"/>
        </a:p>
      </dsp:txBody>
      <dsp:txXfrm>
        <a:off x="36610" y="4031102"/>
        <a:ext cx="11827232" cy="6767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6FA7E-8FC2-E141-869E-3C0C3A8B3868}">
      <dsp:nvSpPr>
        <dsp:cNvPr id="0" name=""/>
        <dsp:cNvSpPr/>
      </dsp:nvSpPr>
      <dsp:spPr>
        <a:xfrm>
          <a:off x="0" y="16224"/>
          <a:ext cx="5641974" cy="15912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1" kern="1200"/>
            <a:t>ICVA has recommended to licensing boards that candidates not be approved to take the NAVLE more than five times, and that they not be allowed to sit for the examination at a date that is later than five years after their initial attempt.</a:t>
          </a:r>
          <a:endParaRPr lang="en-US" sz="2000" kern="1200"/>
        </a:p>
      </dsp:txBody>
      <dsp:txXfrm>
        <a:off x="77676" y="93900"/>
        <a:ext cx="5486622" cy="1435848"/>
      </dsp:txXfrm>
    </dsp:sp>
    <dsp:sp modelId="{398C6D84-AA04-B143-83F6-8A68396C9420}">
      <dsp:nvSpPr>
        <dsp:cNvPr id="0" name=""/>
        <dsp:cNvSpPr/>
      </dsp:nvSpPr>
      <dsp:spPr>
        <a:xfrm>
          <a:off x="0" y="1665024"/>
          <a:ext cx="5641974" cy="1591200"/>
        </a:xfrm>
        <a:prstGeom prst="roundRect">
          <a:avLst/>
        </a:prstGeom>
        <a:solidFill>
          <a:schemeClr val="accent2">
            <a:hueOff val="-1284095"/>
            <a:satOff val="14753"/>
            <a:lumOff val="451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1" kern="1200"/>
            <a:t>This policy took effect beginning with the November–December 2007 NAVLE administration, and any attempts by a candidate to pass the NAVLE prior to that administration do not count toward the five-attempt limit.</a:t>
          </a:r>
          <a:endParaRPr lang="en-US" sz="2000" kern="1200"/>
        </a:p>
      </dsp:txBody>
      <dsp:txXfrm>
        <a:off x="77676" y="1742700"/>
        <a:ext cx="5486622" cy="1435848"/>
      </dsp:txXfrm>
    </dsp:sp>
    <dsp:sp modelId="{578FCAF9-8D02-5849-9092-4A7237864BC6}">
      <dsp:nvSpPr>
        <dsp:cNvPr id="0" name=""/>
        <dsp:cNvSpPr/>
      </dsp:nvSpPr>
      <dsp:spPr>
        <a:xfrm>
          <a:off x="0" y="3313824"/>
          <a:ext cx="5641974" cy="1591200"/>
        </a:xfrm>
        <a:prstGeom prst="roundRect">
          <a:avLst/>
        </a:prstGeom>
        <a:solidFill>
          <a:schemeClr val="accent2">
            <a:hueOff val="-2568191"/>
            <a:satOff val="29507"/>
            <a:lumOff val="901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i="1" kern="1200"/>
            <a:t>Beginning with the November-December 2023 NAVLE administration, candidates are no longer required to have each of their final two attempts be at least one year from the previous attempts</a:t>
          </a:r>
          <a:endParaRPr lang="en-US" sz="2000" kern="1200"/>
        </a:p>
      </dsp:txBody>
      <dsp:txXfrm>
        <a:off x="77676" y="3391500"/>
        <a:ext cx="5486622" cy="14358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768F07F-4C61-184E-B106-C970A37C70BC}"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6040F-294B-B040-9443-670FF3626CBE}"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4930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8F07F-4C61-184E-B106-C970A37C70BC}"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194491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8F07F-4C61-184E-B106-C970A37C70BC}"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6040F-294B-B040-9443-670FF3626CB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458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8F07F-4C61-184E-B106-C970A37C70BC}"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327692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8F07F-4C61-184E-B106-C970A37C70BC}" type="datetimeFigureOut">
              <a:rPr lang="en-US" smtClean="0"/>
              <a:t>6/9/23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6040F-294B-B040-9443-670FF3626CBE}"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562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8F07F-4C61-184E-B106-C970A37C70BC}"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299143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8F07F-4C61-184E-B106-C970A37C70BC}" type="datetimeFigureOut">
              <a:rPr lang="en-US" smtClean="0"/>
              <a:t>6/9/23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4275162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8F07F-4C61-184E-B106-C970A37C70BC}" type="datetimeFigureOut">
              <a:rPr lang="en-US" smtClean="0"/>
              <a:t>6/9/23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140820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8F07F-4C61-184E-B106-C970A37C70BC}" type="datetimeFigureOut">
              <a:rPr lang="en-US" smtClean="0"/>
              <a:t>6/9/23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104814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8F07F-4C61-184E-B106-C970A37C70BC}"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6040F-294B-B040-9443-670FF3626CBE}" type="slidenum">
              <a:rPr lang="en-US" smtClean="0"/>
              <a:t>‹#›</a:t>
            </a:fld>
            <a:endParaRPr lang="en-US"/>
          </a:p>
        </p:txBody>
      </p:sp>
    </p:spTree>
    <p:extLst>
      <p:ext uri="{BB962C8B-B14F-4D97-AF65-F5344CB8AC3E}">
        <p14:creationId xmlns:p14="http://schemas.microsoft.com/office/powerpoint/2010/main" val="175544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8F07F-4C61-184E-B106-C970A37C70BC}" type="datetimeFigureOut">
              <a:rPr lang="en-US" smtClean="0"/>
              <a:t>6/9/23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6040F-294B-B040-9443-670FF3626CB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068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768F07F-4C61-184E-B106-C970A37C70BC}" type="datetimeFigureOut">
              <a:rPr lang="en-US" smtClean="0"/>
              <a:t>6/9/23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D6040F-294B-B040-9443-670FF3626CBE}"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92748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cva.net/navle/#SchedAdmiss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prometric.com/ICVA" TargetMode="External"/><Relationship Id="rId2" Type="http://schemas.openxmlformats.org/officeDocument/2006/relationships/hyperlink" Target="https://www.icva.net/navle/#SchedAdmiss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prometric.com/ICVA" TargetMode="External"/><Relationship Id="rId2" Type="http://schemas.openxmlformats.org/officeDocument/2006/relationships/hyperlink" Target="https://www.icva.net/image/cache/2023-2024_BOI_FINAL_copy.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hyperlink" Target="https://www.icva.net/image/cache/Sample_Scheduling_and_Admission_Permi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cva.net/navle/#SchedAdmiss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F020AE-70AD-DCC9-4E35-87027FCF33B1}"/>
              </a:ext>
            </a:extLst>
          </p:cNvPr>
          <p:cNvSpPr>
            <a:spLocks noGrp="1"/>
          </p:cNvSpPr>
          <p:nvPr>
            <p:ph type="ctrTitle"/>
          </p:nvPr>
        </p:nvSpPr>
        <p:spPr>
          <a:xfrm>
            <a:off x="4713224" y="1105351"/>
            <a:ext cx="6353967" cy="3023981"/>
          </a:xfrm>
        </p:spPr>
        <p:txBody>
          <a:bodyPr anchor="b">
            <a:normAutofit/>
          </a:bodyPr>
          <a:lstStyle/>
          <a:p>
            <a:pPr algn="l"/>
            <a:r>
              <a:rPr lang="en-US" sz="4800" dirty="0">
                <a:solidFill>
                  <a:srgbClr val="FFFFFF"/>
                </a:solidFill>
                <a:latin typeface="ACADEMY ENGRAVED LET PLAIN:1.0" panose="02000000000000000000" pitchFamily="2" charset="0"/>
              </a:rPr>
              <a:t>NAVLE</a:t>
            </a:r>
          </a:p>
        </p:txBody>
      </p:sp>
      <p:sp>
        <p:nvSpPr>
          <p:cNvPr id="3" name="Subtitle 2">
            <a:extLst>
              <a:ext uri="{FF2B5EF4-FFF2-40B4-BE49-F238E27FC236}">
                <a16:creationId xmlns:a16="http://schemas.microsoft.com/office/drawing/2014/main" id="{0A33D270-491D-F1A4-8C30-019BA13AAD2B}"/>
              </a:ext>
            </a:extLst>
          </p:cNvPr>
          <p:cNvSpPr>
            <a:spLocks noGrp="1"/>
          </p:cNvSpPr>
          <p:nvPr>
            <p:ph type="subTitle" idx="1"/>
          </p:nvPr>
        </p:nvSpPr>
        <p:spPr>
          <a:xfrm>
            <a:off x="4713224" y="4297556"/>
            <a:ext cx="6353968" cy="1433391"/>
          </a:xfrm>
        </p:spPr>
        <p:txBody>
          <a:bodyPr anchor="t">
            <a:normAutofit/>
          </a:bodyPr>
          <a:lstStyle/>
          <a:p>
            <a:r>
              <a:rPr lang="en-US" b="0" i="0" u="none" strike="noStrike" cap="all" dirty="0">
                <a:solidFill>
                  <a:srgbClr val="FFFFFF"/>
                </a:solidFill>
                <a:effectLst/>
                <a:latin typeface="Univers LT W01_57 Condensed"/>
              </a:rPr>
              <a:t>THE NORTH AMERICAN VETERINARY LICENSING EXAMINATION </a:t>
            </a:r>
          </a:p>
          <a:p>
            <a:endParaRPr lang="en-US" dirty="0">
              <a:solidFill>
                <a:srgbClr val="FFFFFF"/>
              </a:solidFill>
            </a:endParaRP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5B2482-D846-D06E-E4A7-45423202FBD4}"/>
              </a:ext>
            </a:extLst>
          </p:cNvPr>
          <p:cNvSpPr>
            <a:spLocks noGrp="1"/>
          </p:cNvSpPr>
          <p:nvPr>
            <p:ph type="title"/>
          </p:nvPr>
        </p:nvSpPr>
        <p:spPr>
          <a:xfrm>
            <a:off x="310039" y="640080"/>
            <a:ext cx="3429855" cy="5613236"/>
          </a:xfrm>
        </p:spPr>
        <p:txBody>
          <a:bodyPr anchor="ctr">
            <a:normAutofit/>
          </a:bodyPr>
          <a:lstStyle/>
          <a:p>
            <a:endParaRPr lang="en-US" dirty="0">
              <a:solidFill>
                <a:srgbClr val="FFFFFF"/>
              </a:solidFill>
            </a:endParaRPr>
          </a:p>
        </p:txBody>
      </p:sp>
      <p:sp>
        <p:nvSpPr>
          <p:cNvPr id="3" name="Content Placeholder 2">
            <a:extLst>
              <a:ext uri="{FF2B5EF4-FFF2-40B4-BE49-F238E27FC236}">
                <a16:creationId xmlns:a16="http://schemas.microsoft.com/office/drawing/2014/main" id="{8050F351-D810-972F-3D18-10594BEAB9A8}"/>
              </a:ext>
            </a:extLst>
          </p:cNvPr>
          <p:cNvSpPr>
            <a:spLocks noGrp="1"/>
          </p:cNvSpPr>
          <p:nvPr>
            <p:ph idx="1"/>
          </p:nvPr>
        </p:nvSpPr>
        <p:spPr>
          <a:xfrm>
            <a:off x="4189455" y="640080"/>
            <a:ext cx="7172138" cy="3745107"/>
          </a:xfrm>
        </p:spPr>
        <p:txBody>
          <a:bodyPr>
            <a:normAutofit/>
          </a:bodyPr>
          <a:lstStyle/>
          <a:p>
            <a:r>
              <a:rPr lang="en-US" b="0" i="1" u="none" strike="noStrike" dirty="0">
                <a:effectLst/>
              </a:rPr>
              <a:t>Follow the email instructions to obtain your permit. Be sure to print the permit, as you will use it to schedule your testing appointment. You will also need to present the printed permit or an electronic version when arriving at the Prometric testing center.</a:t>
            </a:r>
            <a:endParaRPr lang="en-US" i="1" dirty="0"/>
          </a:p>
        </p:txBody>
      </p:sp>
      <p:pic>
        <p:nvPicPr>
          <p:cNvPr id="7" name="Graphic 6" descr="Envelope">
            <a:extLst>
              <a:ext uri="{FF2B5EF4-FFF2-40B4-BE49-F238E27FC236}">
                <a16:creationId xmlns:a16="http://schemas.microsoft.com/office/drawing/2014/main" id="{1014D476-C7FF-E666-8BA6-796627F311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6904" y="4553084"/>
            <a:ext cx="1685977" cy="1685977"/>
          </a:xfrm>
          <a:prstGeom prst="rect">
            <a:avLst/>
          </a:prstGeom>
        </p:spPr>
      </p:pic>
    </p:spTree>
    <p:extLst>
      <p:ext uri="{BB962C8B-B14F-4D97-AF65-F5344CB8AC3E}">
        <p14:creationId xmlns:p14="http://schemas.microsoft.com/office/powerpoint/2010/main" val="397953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E8A161-853F-A0E4-AD40-29C6C232DAAE}"/>
              </a:ext>
            </a:extLst>
          </p:cNvPr>
          <p:cNvSpPr>
            <a:spLocks noGrp="1"/>
          </p:cNvSpPr>
          <p:nvPr>
            <p:ph type="title"/>
          </p:nvPr>
        </p:nvSpPr>
        <p:spPr>
          <a:xfrm>
            <a:off x="964788" y="804333"/>
            <a:ext cx="3391900" cy="5249334"/>
          </a:xfrm>
        </p:spPr>
        <p:txBody>
          <a:bodyPr>
            <a:normAutofit/>
          </a:bodyPr>
          <a:lstStyle/>
          <a:p>
            <a:pPr algn="r"/>
            <a:r>
              <a:rPr lang="en-US" sz="3900" b="0" i="0" u="none" strike="noStrike" dirty="0">
                <a:solidFill>
                  <a:schemeClr val="bg1"/>
                </a:solidFill>
                <a:effectLst/>
                <a:latin typeface="Univers LT W01_55 Roman1475956"/>
                <a:hlinkClick r:id="rId2">
                  <a:extLst>
                    <a:ext uri="{A12FA001-AC4F-418D-AE19-62706E023703}">
                      <ahyp:hlinkClr xmlns:ahyp="http://schemas.microsoft.com/office/drawing/2018/hyperlinkcolor" val="tx"/>
                    </a:ext>
                  </a:extLst>
                </a:hlinkClick>
              </a:rPr>
              <a:t>Verify Your Information</a:t>
            </a:r>
            <a:endParaRPr lang="en-US" sz="3900" dirty="0">
              <a:solidFill>
                <a:schemeClr val="bg1"/>
              </a:solidFill>
            </a:endParaRPr>
          </a:p>
        </p:txBody>
      </p:sp>
      <p:sp>
        <p:nvSpPr>
          <p:cNvPr id="3" name="Content Placeholder 2">
            <a:extLst>
              <a:ext uri="{FF2B5EF4-FFF2-40B4-BE49-F238E27FC236}">
                <a16:creationId xmlns:a16="http://schemas.microsoft.com/office/drawing/2014/main" id="{1285E6AF-1121-32BE-149F-EE28CCB9FD24}"/>
              </a:ext>
            </a:extLst>
          </p:cNvPr>
          <p:cNvSpPr>
            <a:spLocks noGrp="1"/>
          </p:cNvSpPr>
          <p:nvPr>
            <p:ph idx="1"/>
          </p:nvPr>
        </p:nvSpPr>
        <p:spPr>
          <a:xfrm>
            <a:off x="4951048" y="804333"/>
            <a:ext cx="6306003" cy="5249334"/>
          </a:xfrm>
        </p:spPr>
        <p:txBody>
          <a:bodyPr anchor="ctr">
            <a:normAutofit/>
          </a:bodyPr>
          <a:lstStyle/>
          <a:p>
            <a:r>
              <a:rPr lang="en-US" sz="1500" b="0" i="1" u="none" strike="noStrike" dirty="0">
                <a:effectLst/>
              </a:rPr>
              <a:t>Review your first and last names on your permit and compare them to your first and last names as listed on the government-issued, signed, photo identification (e.g., driver's license or passport) you plan to use for admission into the testing center. Your first and last names on your permit must </a:t>
            </a:r>
            <a:r>
              <a:rPr lang="en-US" sz="1500" b="1" i="1" u="none" strike="noStrike" dirty="0" err="1">
                <a:effectLst/>
              </a:rPr>
              <a:t>exactly</a:t>
            </a:r>
            <a:r>
              <a:rPr lang="en-US" sz="1500" b="0" i="1" u="none" strike="noStrike" dirty="0" err="1">
                <a:effectLst/>
              </a:rPr>
              <a:t>match</a:t>
            </a:r>
            <a:r>
              <a:rPr lang="en-US" sz="1500" b="0" i="1" u="none" strike="noStrike" dirty="0">
                <a:effectLst/>
              </a:rPr>
              <a:t> your first and last names on your ID or you will not be allowed to test.</a:t>
            </a:r>
          </a:p>
          <a:p>
            <a:r>
              <a:rPr lang="en-US" sz="1500" b="0" i="1" u="none" strike="noStrike" dirty="0">
                <a:effectLst/>
              </a:rPr>
              <a:t>If your ID and permit names do not match, contact our office immediately to get your record corrected, as a revised permit will need to be processed for you. If you anticipate a name change prior to your test date, such as due to a change in marital status, be aware that whatever name appears on your ID must be the same name that appears on your permit. Name changes or corrections cannot be made within 7 business days of a scheduled testing date.</a:t>
            </a:r>
          </a:p>
          <a:p>
            <a:r>
              <a:rPr lang="en-US" sz="1500" b="0" i="1" u="none" strike="noStrike" dirty="0">
                <a:effectLst/>
              </a:rPr>
              <a:t>You are required to enter your chosen testing region location when you submit your NAVLE Application, and that information is incorporated into your eligibility record. Prometric will not allow you to make a testing appointment at a location outside your chosen testing region.</a:t>
            </a:r>
          </a:p>
          <a:p>
            <a:r>
              <a:rPr lang="en-US" sz="1500" b="0" i="1" u="none" strike="noStrike" dirty="0">
                <a:effectLst/>
              </a:rPr>
              <a:t>Please note that Scheduling and Admission Permits are valid only for the dates listed on the permit for a single NAVLE testing window.</a:t>
            </a:r>
          </a:p>
          <a:p>
            <a:endParaRPr lang="en-US" sz="1500" i="1" dirty="0"/>
          </a:p>
        </p:txBody>
      </p:sp>
    </p:spTree>
    <p:extLst>
      <p:ext uri="{BB962C8B-B14F-4D97-AF65-F5344CB8AC3E}">
        <p14:creationId xmlns:p14="http://schemas.microsoft.com/office/powerpoint/2010/main" val="3347088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BFD770-1922-6CAC-0D7F-A885624D00A2}"/>
              </a:ext>
            </a:extLst>
          </p:cNvPr>
          <p:cNvSpPr>
            <a:spLocks noGrp="1"/>
          </p:cNvSpPr>
          <p:nvPr>
            <p:ph type="title"/>
          </p:nvPr>
        </p:nvSpPr>
        <p:spPr>
          <a:xfrm>
            <a:off x="95693" y="804333"/>
            <a:ext cx="4260995" cy="5249334"/>
          </a:xfrm>
        </p:spPr>
        <p:txBody>
          <a:bodyPr>
            <a:normAutofit/>
          </a:bodyPr>
          <a:lstStyle/>
          <a:p>
            <a:pPr algn="ctr"/>
            <a:r>
              <a:rPr lang="en-US" sz="2800" dirty="0">
                <a:solidFill>
                  <a:schemeClr val="bg1"/>
                </a:solidFill>
                <a:latin typeface="+mn-lt"/>
              </a:rPr>
              <a:t>CONFIDENTIALITY</a:t>
            </a:r>
          </a:p>
        </p:txBody>
      </p:sp>
      <p:sp>
        <p:nvSpPr>
          <p:cNvPr id="3" name="Content Placeholder 2">
            <a:extLst>
              <a:ext uri="{FF2B5EF4-FFF2-40B4-BE49-F238E27FC236}">
                <a16:creationId xmlns:a16="http://schemas.microsoft.com/office/drawing/2014/main" id="{9D39C8D3-49CC-3582-6EF7-5A33B3BD1214}"/>
              </a:ext>
            </a:extLst>
          </p:cNvPr>
          <p:cNvSpPr>
            <a:spLocks noGrp="1"/>
          </p:cNvSpPr>
          <p:nvPr>
            <p:ph idx="1"/>
          </p:nvPr>
        </p:nvSpPr>
        <p:spPr>
          <a:xfrm>
            <a:off x="4951048" y="804333"/>
            <a:ext cx="6306003" cy="5249334"/>
          </a:xfrm>
        </p:spPr>
        <p:txBody>
          <a:bodyPr anchor="ctr">
            <a:normAutofit/>
          </a:bodyPr>
          <a:lstStyle/>
          <a:p>
            <a:r>
              <a:rPr lang="en-US" b="0" i="1" u="none" strike="noStrike" dirty="0">
                <a:effectLst/>
              </a:rPr>
              <a:t>Scheduling and Admission Permits are confidential and are intended solely for the use of the individual candidate named on the permit. If you access a permit and are not the named candidate, you are strictly prohibited from disclosing, copying, distributing, or taking any action regarding the permit contents.</a:t>
            </a:r>
            <a:endParaRPr lang="en-US" i="1" dirty="0"/>
          </a:p>
        </p:txBody>
      </p:sp>
    </p:spTree>
    <p:extLst>
      <p:ext uri="{BB962C8B-B14F-4D97-AF65-F5344CB8AC3E}">
        <p14:creationId xmlns:p14="http://schemas.microsoft.com/office/powerpoint/2010/main" val="1875191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AA23AB-5959-B20B-33DF-5B9A6ABB5C6C}"/>
              </a:ext>
            </a:extLst>
          </p:cNvPr>
          <p:cNvSpPr>
            <a:spLocks noGrp="1"/>
          </p:cNvSpPr>
          <p:nvPr>
            <p:ph type="title"/>
          </p:nvPr>
        </p:nvSpPr>
        <p:spPr>
          <a:xfrm>
            <a:off x="964788" y="804333"/>
            <a:ext cx="3391900" cy="5249334"/>
          </a:xfrm>
        </p:spPr>
        <p:txBody>
          <a:bodyPr>
            <a:normAutofit/>
          </a:bodyPr>
          <a:lstStyle/>
          <a:p>
            <a:pPr algn="r"/>
            <a:r>
              <a:rPr lang="en-US" sz="3500" b="0" i="0" u="none" strike="noStrike" dirty="0">
                <a:solidFill>
                  <a:schemeClr val="bg1"/>
                </a:solidFill>
                <a:effectLst/>
                <a:hlinkClick r:id="rId2">
                  <a:extLst>
                    <a:ext uri="{A12FA001-AC4F-418D-AE19-62706E023703}">
                      <ahyp:hlinkClr xmlns:ahyp="http://schemas.microsoft.com/office/drawing/2018/hyperlinkcolor" val="tx"/>
                    </a:ext>
                  </a:extLst>
                </a:hlinkClick>
              </a:rPr>
              <a:t>Prometric Appointment Scheduling and Confirmation Process </a:t>
            </a:r>
            <a:br>
              <a:rPr lang="en-US" sz="3500" b="0" i="0" u="none" strike="noStrike" dirty="0">
                <a:solidFill>
                  <a:schemeClr val="bg1"/>
                </a:solidFill>
                <a:effectLst/>
              </a:rPr>
            </a:br>
            <a:endParaRPr lang="en-US" sz="3500" dirty="0">
              <a:solidFill>
                <a:schemeClr val="bg1"/>
              </a:solidFill>
            </a:endParaRPr>
          </a:p>
        </p:txBody>
      </p:sp>
      <p:sp>
        <p:nvSpPr>
          <p:cNvPr id="3" name="Content Placeholder 2">
            <a:extLst>
              <a:ext uri="{FF2B5EF4-FFF2-40B4-BE49-F238E27FC236}">
                <a16:creationId xmlns:a16="http://schemas.microsoft.com/office/drawing/2014/main" id="{F1AE5E0B-9D5A-4EC9-A66F-9CF98890B966}"/>
              </a:ext>
            </a:extLst>
          </p:cNvPr>
          <p:cNvSpPr>
            <a:spLocks noGrp="1"/>
          </p:cNvSpPr>
          <p:nvPr>
            <p:ph idx="1"/>
          </p:nvPr>
        </p:nvSpPr>
        <p:spPr>
          <a:xfrm>
            <a:off x="4951048" y="804333"/>
            <a:ext cx="6306003" cy="5249334"/>
          </a:xfrm>
        </p:spPr>
        <p:txBody>
          <a:bodyPr anchor="ctr">
            <a:normAutofit/>
          </a:bodyPr>
          <a:lstStyle/>
          <a:p>
            <a:r>
              <a:rPr lang="en-US" b="0" i="1" u="none" strike="noStrike" dirty="0">
                <a:effectLst/>
                <a:latin typeface="Bahnschrift" panose="020B0502040204020203" pitchFamily="34" charset="0"/>
              </a:rPr>
              <a:t>The NAVLE is administered in Prometric Test Centers in the U.S., U.S. Territories, and Canada, and at selected overseas Prometric Testing Centers in Africa, Asia, Australia/New Zealand, Europe, Latin America, and the Middle East. For additional information on available testing centers within these testing regions, please refer to the Prometric website: </a:t>
            </a:r>
            <a:r>
              <a:rPr lang="en-US" b="0" i="1" u="none" strike="noStrike" dirty="0">
                <a:effectLst/>
                <a:latin typeface="Bahnschrift" panose="020B0502040204020203" pitchFamily="34" charset="0"/>
                <a:hlinkClick r:id="rId3"/>
              </a:rPr>
              <a:t>www.prometric.com/ICVA</a:t>
            </a:r>
            <a:r>
              <a:rPr lang="en-US" b="0" i="1" u="none" strike="noStrike" dirty="0">
                <a:effectLst/>
                <a:latin typeface="Bahnschrift" panose="020B0502040204020203" pitchFamily="34" charset="0"/>
              </a:rPr>
              <a:t>.</a:t>
            </a:r>
          </a:p>
          <a:p>
            <a:endParaRPr lang="en-US" dirty="0"/>
          </a:p>
        </p:txBody>
      </p:sp>
    </p:spTree>
    <p:extLst>
      <p:ext uri="{BB962C8B-B14F-4D97-AF65-F5344CB8AC3E}">
        <p14:creationId xmlns:p14="http://schemas.microsoft.com/office/powerpoint/2010/main" val="3274889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063D82-7524-D39C-A991-ED5AF0C7C395}"/>
              </a:ext>
            </a:extLst>
          </p:cNvPr>
          <p:cNvSpPr>
            <a:spLocks noGrp="1"/>
          </p:cNvSpPr>
          <p:nvPr>
            <p:ph type="title"/>
          </p:nvPr>
        </p:nvSpPr>
        <p:spPr>
          <a:xfrm>
            <a:off x="964788" y="804333"/>
            <a:ext cx="3391900" cy="5249334"/>
          </a:xfrm>
        </p:spPr>
        <p:txBody>
          <a:bodyPr>
            <a:normAutofit/>
          </a:bodyPr>
          <a:lstStyle/>
          <a:p>
            <a:pPr algn="r"/>
            <a:r>
              <a:rPr lang="en-US" dirty="0">
                <a:solidFill>
                  <a:srgbClr val="FFFFFF"/>
                </a:solidFill>
              </a:rPr>
              <a:t>SCHEDULE YOUR TEST</a:t>
            </a:r>
          </a:p>
        </p:txBody>
      </p:sp>
      <p:sp>
        <p:nvSpPr>
          <p:cNvPr id="3" name="Content Placeholder 2">
            <a:extLst>
              <a:ext uri="{FF2B5EF4-FFF2-40B4-BE49-F238E27FC236}">
                <a16:creationId xmlns:a16="http://schemas.microsoft.com/office/drawing/2014/main" id="{1D2EF022-EBE7-E3E6-A3FA-1A69B400D251}"/>
              </a:ext>
            </a:extLst>
          </p:cNvPr>
          <p:cNvSpPr>
            <a:spLocks noGrp="1"/>
          </p:cNvSpPr>
          <p:nvPr>
            <p:ph idx="1"/>
          </p:nvPr>
        </p:nvSpPr>
        <p:spPr>
          <a:xfrm>
            <a:off x="4951048" y="804333"/>
            <a:ext cx="6306003" cy="5249334"/>
          </a:xfrm>
        </p:spPr>
        <p:txBody>
          <a:bodyPr anchor="ctr">
            <a:normAutofit fontScale="92500" lnSpcReduction="10000"/>
          </a:bodyPr>
          <a:lstStyle/>
          <a:p>
            <a:r>
              <a:rPr lang="en-US" sz="1400" b="1" i="1" dirty="0">
                <a:effectLst/>
              </a:rPr>
              <a:t>Permit required for scheduling</a:t>
            </a:r>
            <a:r>
              <a:rPr lang="en-US" sz="1400" i="1" dirty="0">
                <a:effectLst/>
              </a:rPr>
              <a:t>- To schedule your testing appointment you must access and print your online Scheduling and Admission Permit, as it contains a unique scheduling number that is required during the Prometric scheduling process.</a:t>
            </a:r>
          </a:p>
          <a:p>
            <a:r>
              <a:rPr lang="en-US" sz="1400" b="1" i="1" dirty="0">
                <a:effectLst/>
              </a:rPr>
              <a:t>Schedule early</a:t>
            </a:r>
            <a:r>
              <a:rPr lang="en-US" sz="1400" i="1" dirty="0">
                <a:effectLst/>
              </a:rPr>
              <a:t>- Schedule your testing appointment with Prometric when you are notified of your permit availability. Appointments are assigned on a first-come, first-served basis, so if you delay scheduling an appointment, you may not receive the location or test date you prefer. Additional scheduling information can be found in the </a:t>
            </a:r>
            <a:r>
              <a:rPr lang="en-US" sz="1400" i="1" u="none" strike="noStrike" dirty="0">
                <a:effectLst/>
                <a:hlinkClick r:id="rId2"/>
              </a:rPr>
              <a:t>NAVLE Candidate Bulletin</a:t>
            </a:r>
            <a:r>
              <a:rPr lang="en-US" sz="1400" i="1" dirty="0">
                <a:effectLst/>
              </a:rPr>
              <a:t>.</a:t>
            </a:r>
          </a:p>
          <a:p>
            <a:r>
              <a:rPr lang="en-US" sz="1400" b="1" i="1" dirty="0">
                <a:effectLst/>
              </a:rPr>
              <a:t>Prometric scheduling</a:t>
            </a:r>
            <a:r>
              <a:rPr lang="en-US" sz="1400" i="1" dirty="0">
                <a:effectLst/>
              </a:rPr>
              <a:t>- Contact Prometric to schedule your testing appointment, either </a:t>
            </a:r>
            <a:r>
              <a:rPr lang="en-US" sz="1400" i="1" u="none" strike="noStrike" dirty="0">
                <a:effectLst/>
                <a:hlinkClick r:id="rId3"/>
              </a:rPr>
              <a:t>online</a:t>
            </a:r>
            <a:r>
              <a:rPr lang="en-US" sz="1400" i="1" dirty="0">
                <a:effectLst/>
              </a:rPr>
              <a:t> or by calling the Prometric phone number indicated on your permit. You must provide the scheduling number located on the upper left portion of your permit.</a:t>
            </a:r>
          </a:p>
          <a:p>
            <a:pPr>
              <a:buFont typeface="Arial" panose="020B0604020202020204" pitchFamily="34" charset="0"/>
              <a:buChar char="•"/>
            </a:pPr>
            <a:r>
              <a:rPr lang="en-US" sz="1400" b="1" i="1" dirty="0">
                <a:effectLst/>
              </a:rPr>
              <a:t>Candidates with documented disabilities</a:t>
            </a:r>
            <a:r>
              <a:rPr lang="en-US" sz="1400" i="1" dirty="0">
                <a:effectLst/>
              </a:rPr>
              <a:t>- Candidates who have been granted test accommodations will have special information on their permit and must call Prometric to schedule their testing appointment. They do not have the option to schedule online through the Prometric website.</a:t>
            </a:r>
          </a:p>
          <a:p>
            <a:pPr>
              <a:buFont typeface="Arial" panose="020B0604020202020204" pitchFamily="34" charset="0"/>
              <a:buChar char="•"/>
            </a:pPr>
            <a:r>
              <a:rPr lang="en-US" sz="1400" b="1" i="1" dirty="0">
                <a:effectLst/>
              </a:rPr>
              <a:t>Online scheduling instructions</a:t>
            </a:r>
            <a:r>
              <a:rPr lang="en-US" sz="1400" i="1" dirty="0">
                <a:effectLst/>
              </a:rPr>
              <a:t>- For candidates scheduling </a:t>
            </a:r>
            <a:r>
              <a:rPr lang="en-US" sz="1400" i="1" u="none" strike="noStrike" dirty="0">
                <a:effectLst/>
                <a:hlinkClick r:id="rId3"/>
              </a:rPr>
              <a:t>online</a:t>
            </a:r>
            <a:r>
              <a:rPr lang="en-US" sz="1400" i="1" dirty="0">
                <a:effectLst/>
              </a:rPr>
              <a:t>, the "Test Sponsor" listed on the page should be the International Council for Veterinary Assessment.</a:t>
            </a:r>
          </a:p>
          <a:p>
            <a:r>
              <a:rPr lang="en-US" sz="1400" b="1" i="1" dirty="0">
                <a:effectLst/>
              </a:rPr>
              <a:t>Prometric scheduling problems</a:t>
            </a:r>
            <a:r>
              <a:rPr lang="en-US" sz="1400" i="1" dirty="0">
                <a:effectLst/>
              </a:rPr>
              <a:t>- If the Prometric system does not accept your scheduling number, please ensure that the test sponsor shown on the Prometric website is the the International Council for Veterinary Assessment, and make sure you are entering your scheduling number, and not your NAVID (NAVLE identification number).</a:t>
            </a:r>
          </a:p>
          <a:p>
            <a:r>
              <a:rPr lang="en-US" sz="1400" b="1" i="1" dirty="0">
                <a:effectLst/>
              </a:rPr>
              <a:t>Record your Prometric confirmation number</a:t>
            </a:r>
            <a:r>
              <a:rPr lang="en-US" sz="1400" i="1" dirty="0">
                <a:effectLst/>
              </a:rPr>
              <a:t>- Prometric will provide you a confirmation number at the time you schedule your testing appointment. Record this number in the designated area on the bottom of your printed Scheduling and Admission Permit. The ICVA office does not have access to your confirmation number, and you will need it later to confirm your appointment.</a:t>
            </a:r>
          </a:p>
          <a:p>
            <a:endParaRPr lang="en-US" sz="1400" i="1" dirty="0"/>
          </a:p>
        </p:txBody>
      </p:sp>
    </p:spTree>
    <p:extLst>
      <p:ext uri="{BB962C8B-B14F-4D97-AF65-F5344CB8AC3E}">
        <p14:creationId xmlns:p14="http://schemas.microsoft.com/office/powerpoint/2010/main" val="2719741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564C5E-EB73-2CF1-F5E6-076B17F7060A}"/>
              </a:ext>
            </a:extLst>
          </p:cNvPr>
          <p:cNvSpPr>
            <a:spLocks noGrp="1"/>
          </p:cNvSpPr>
          <p:nvPr>
            <p:ph type="title"/>
          </p:nvPr>
        </p:nvSpPr>
        <p:spPr>
          <a:xfrm>
            <a:off x="964788" y="804333"/>
            <a:ext cx="3391900" cy="5249334"/>
          </a:xfrm>
        </p:spPr>
        <p:txBody>
          <a:bodyPr>
            <a:normAutofit/>
          </a:bodyPr>
          <a:lstStyle/>
          <a:p>
            <a:pPr algn="r"/>
            <a:r>
              <a:rPr lang="en-US" dirty="0">
                <a:solidFill>
                  <a:schemeClr val="bg1"/>
                </a:solidFill>
              </a:rPr>
              <a:t>TEST DAY REQUIREMENTS</a:t>
            </a:r>
          </a:p>
        </p:txBody>
      </p:sp>
      <p:sp>
        <p:nvSpPr>
          <p:cNvPr id="3" name="Content Placeholder 2">
            <a:extLst>
              <a:ext uri="{FF2B5EF4-FFF2-40B4-BE49-F238E27FC236}">
                <a16:creationId xmlns:a16="http://schemas.microsoft.com/office/drawing/2014/main" id="{144A712C-4F09-FF04-FF2C-C0E56E5A603F}"/>
              </a:ext>
            </a:extLst>
          </p:cNvPr>
          <p:cNvSpPr>
            <a:spLocks noGrp="1"/>
          </p:cNvSpPr>
          <p:nvPr>
            <p:ph idx="1"/>
          </p:nvPr>
        </p:nvSpPr>
        <p:spPr>
          <a:xfrm>
            <a:off x="4951048" y="220717"/>
            <a:ext cx="7240952" cy="6758152"/>
          </a:xfrm>
        </p:spPr>
        <p:txBody>
          <a:bodyPr anchor="ctr">
            <a:normAutofit/>
          </a:bodyPr>
          <a:lstStyle/>
          <a:p>
            <a:r>
              <a:rPr lang="en-US" sz="1400" b="0" i="1" u="none" strike="noStrike" dirty="0">
                <a:effectLst/>
              </a:rPr>
              <a:t>Arrive at the Prometric Testing Center 30 minutes prior to your appointment.</a:t>
            </a:r>
          </a:p>
          <a:p>
            <a:r>
              <a:rPr lang="en-US" sz="1400" b="1" i="1" u="none" strike="noStrike" dirty="0">
                <a:effectLst/>
              </a:rPr>
              <a:t>Printed Scheduling and Admission Permit</a:t>
            </a:r>
            <a:r>
              <a:rPr lang="en-US" sz="1400" b="0" i="1" u="none" strike="noStrike" dirty="0">
                <a:effectLst/>
              </a:rPr>
              <a:t>- You must have your printed Scheduling and Admission Permit with you for admittance into the testing center. You must print your permit (or have it electronically via smartphone) prior to arriving at the Prometric testing center, and have it with you on the day you test, as permits cannot be printed at the testing center, and we will not provide a faxed copy on the day of your examination. The Candidate Identification Number (CIN) on your permit is required to access your examination at the Prometric site.</a:t>
            </a:r>
          </a:p>
          <a:p>
            <a:r>
              <a:rPr lang="en-US" sz="1400" b="1" i="1" u="none" strike="noStrike" dirty="0">
                <a:effectLst/>
              </a:rPr>
              <a:t>Identification</a:t>
            </a:r>
            <a:endParaRPr lang="en-US" sz="1400" b="0" i="1" u="none" strike="noStrike" dirty="0">
              <a:effectLst/>
            </a:endParaRPr>
          </a:p>
          <a:p>
            <a:pPr>
              <a:buFont typeface="Arial" panose="020B0604020202020204" pitchFamily="34" charset="0"/>
              <a:buChar char="•"/>
            </a:pPr>
            <a:r>
              <a:rPr lang="en-US" sz="1400" b="1" i="1" u="none" strike="noStrike" dirty="0">
                <a:effectLst/>
              </a:rPr>
              <a:t>Current ID required</a:t>
            </a:r>
            <a:r>
              <a:rPr lang="en-US" sz="1400" b="0" i="1" u="none" strike="noStrike" dirty="0">
                <a:effectLst/>
              </a:rPr>
              <a:t>- Your government-issued identification must be current on the day you are scheduled to take the NAVLE. If your ID is expired, you will not be admitted to the Prometric testing center.</a:t>
            </a:r>
          </a:p>
          <a:p>
            <a:pPr>
              <a:buFont typeface="Arial" panose="020B0604020202020204" pitchFamily="34" charset="0"/>
              <a:buChar char="•"/>
            </a:pPr>
            <a:r>
              <a:rPr lang="en-US" sz="1400" b="1" i="1" u="none" strike="noStrike" dirty="0">
                <a:effectLst/>
              </a:rPr>
              <a:t>Photograph and signature required on ID</a:t>
            </a:r>
            <a:r>
              <a:rPr lang="en-US" sz="1400" b="0" i="1" u="none" strike="noStrike" dirty="0">
                <a:effectLst/>
              </a:rPr>
              <a:t>- Your government-issued photo identification must contain your photograph and signature, or you will not be admitted to the Prometric testing center. Commonly used IDs include a driver's license or passport. If your driver's license does not contain a photo, Prometric will not accept it for admission to the NAVLE. Check with your state or provincial government for options regarding a government-issued identification containing a photo and signature.</a:t>
            </a:r>
          </a:p>
          <a:p>
            <a:pPr>
              <a:buFont typeface="Arial" panose="020B0604020202020204" pitchFamily="34" charset="0"/>
              <a:buChar char="•"/>
            </a:pPr>
            <a:r>
              <a:rPr lang="en-US" sz="1400" b="1" i="1" u="none" strike="noStrike" dirty="0">
                <a:effectLst/>
              </a:rPr>
              <a:t>ID and permit names must match</a:t>
            </a:r>
            <a:r>
              <a:rPr lang="en-US" sz="1400" b="0" i="1" u="none" strike="noStrike" dirty="0">
                <a:effectLst/>
              </a:rPr>
              <a:t>- The first and last names on your identification must exactly match the first and last names on your Scheduling and Admission Permit. The only acceptable difference is the presence of a middle name, middle initial or suffix on one document and its absence on the other.</a:t>
            </a:r>
          </a:p>
          <a:p>
            <a:r>
              <a:rPr lang="en-US" sz="1400" b="0" i="1" u="none" strike="noStrike" dirty="0">
                <a:effectLst/>
              </a:rPr>
              <a:t> </a:t>
            </a:r>
          </a:p>
          <a:p>
            <a:r>
              <a:rPr lang="en-US" sz="1400" b="0" i="1" u="none" strike="noStrike" dirty="0">
                <a:effectLst/>
              </a:rPr>
              <a:t>If you need to change your testing region, a new Scheduling and Admission Permit must be processed for you and you will be assessed additional fees. Seat availability is not guaranteed. Contact our office for further information.</a:t>
            </a:r>
          </a:p>
          <a:p>
            <a:endParaRPr lang="en-US" sz="1400" dirty="0"/>
          </a:p>
        </p:txBody>
      </p:sp>
    </p:spTree>
    <p:extLst>
      <p:ext uri="{BB962C8B-B14F-4D97-AF65-F5344CB8AC3E}">
        <p14:creationId xmlns:p14="http://schemas.microsoft.com/office/powerpoint/2010/main" val="574709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59D32D-4EE9-8928-FE02-7BD9EC4FA2AD}"/>
              </a:ext>
            </a:extLst>
          </p:cNvPr>
          <p:cNvSpPr>
            <a:spLocks noGrp="1"/>
          </p:cNvSpPr>
          <p:nvPr>
            <p:ph type="title"/>
          </p:nvPr>
        </p:nvSpPr>
        <p:spPr>
          <a:xfrm>
            <a:off x="964788" y="804333"/>
            <a:ext cx="3391900" cy="5249334"/>
          </a:xfrm>
        </p:spPr>
        <p:txBody>
          <a:bodyPr>
            <a:normAutofit/>
          </a:bodyPr>
          <a:lstStyle/>
          <a:p>
            <a:pPr algn="r"/>
            <a:r>
              <a:rPr lang="en-US" sz="4600" dirty="0">
                <a:solidFill>
                  <a:srgbClr val="FFFFFF"/>
                </a:solidFill>
              </a:rPr>
              <a:t>UNDERSTANDING NAVLE NUMBERS</a:t>
            </a:r>
          </a:p>
        </p:txBody>
      </p:sp>
      <p:sp>
        <p:nvSpPr>
          <p:cNvPr id="3" name="Content Placeholder 2">
            <a:extLst>
              <a:ext uri="{FF2B5EF4-FFF2-40B4-BE49-F238E27FC236}">
                <a16:creationId xmlns:a16="http://schemas.microsoft.com/office/drawing/2014/main" id="{E30A23A7-78DE-D6D8-EA02-32F416AE1272}"/>
              </a:ext>
            </a:extLst>
          </p:cNvPr>
          <p:cNvSpPr>
            <a:spLocks noGrp="1"/>
          </p:cNvSpPr>
          <p:nvPr>
            <p:ph idx="1"/>
          </p:nvPr>
        </p:nvSpPr>
        <p:spPr>
          <a:xfrm>
            <a:off x="4951048" y="804333"/>
            <a:ext cx="6306003" cy="5249334"/>
          </a:xfrm>
        </p:spPr>
        <p:txBody>
          <a:bodyPr anchor="ctr">
            <a:normAutofit/>
          </a:bodyPr>
          <a:lstStyle/>
          <a:p>
            <a:r>
              <a:rPr lang="en-US" sz="1400" b="0" i="1" u="none" strike="noStrike" dirty="0">
                <a:effectLst/>
              </a:rPr>
              <a:t>After your application is received, you will receive an email containing your ICVAID. Once you begin the scheduling process, you will receive your Scheduling Number and CIN as part of your Scheduling and Admission Permit. After scheduling your test date online, you will receive your Confirmation Number.</a:t>
            </a:r>
          </a:p>
          <a:p>
            <a:r>
              <a:rPr lang="en-US" sz="1400" b="0" i="1" u="none" strike="noStrike" dirty="0">
                <a:effectLst/>
              </a:rPr>
              <a:t>As a reminder, there are several key numbers you will use during the NAVLE process. They include:</a:t>
            </a:r>
          </a:p>
          <a:p>
            <a:pPr>
              <a:buFont typeface="Arial" panose="020B0604020202020204" pitchFamily="34" charset="0"/>
              <a:buChar char="•"/>
            </a:pPr>
            <a:r>
              <a:rPr lang="en-US" sz="1400" b="1" i="1" u="none" strike="noStrike" dirty="0">
                <a:effectLst/>
              </a:rPr>
              <a:t>ICVAID (ICVA identification number)</a:t>
            </a:r>
            <a:r>
              <a:rPr lang="en-US" sz="1400" b="0" i="1" u="none" strike="noStrike" dirty="0">
                <a:effectLst/>
              </a:rPr>
              <a:t>- You will receive your ICVAID once your NAVLE application is received. It will allow you to access your online Scheduling and Admission Permit, and, for some candidates, to access your pass/fail information once scores become available.</a:t>
            </a:r>
          </a:p>
          <a:p>
            <a:pPr>
              <a:buFont typeface="Arial" panose="020B0604020202020204" pitchFamily="34" charset="0"/>
              <a:buChar char="•"/>
            </a:pPr>
            <a:r>
              <a:rPr lang="en-US" sz="1400" b="1" i="1" u="none" strike="noStrike" dirty="0">
                <a:effectLst/>
              </a:rPr>
              <a:t>Scheduling Number</a:t>
            </a:r>
            <a:r>
              <a:rPr lang="en-US" sz="1400" b="0" i="1" u="none" strike="noStrike" dirty="0">
                <a:effectLst/>
              </a:rPr>
              <a:t>- You will receive your Scheduling Number along with your Scheduling and Admission Permit. It will allow you to schedule your testing appointment with Prometric.</a:t>
            </a:r>
          </a:p>
          <a:p>
            <a:pPr>
              <a:buFont typeface="Arial" panose="020B0604020202020204" pitchFamily="34" charset="0"/>
              <a:buChar char="•"/>
            </a:pPr>
            <a:r>
              <a:rPr lang="en-US" sz="1400" b="1" i="1" u="none" strike="noStrike" dirty="0">
                <a:effectLst/>
              </a:rPr>
              <a:t>Candidate Identification Number (CIN)</a:t>
            </a:r>
            <a:r>
              <a:rPr lang="en-US" sz="1400" b="0" i="1" u="none" strike="noStrike" dirty="0">
                <a:effectLst/>
              </a:rPr>
              <a:t>- You will receive the CIN in your Scheduling and Admission Permit. The CIN is required to access your examination on at the Prometric center on the day you test. As Prometric does not have access to CINs, it is vital that you bring your Scheduling and Admission Permit with you on your scheduled test day; otherwise, you will not be admitted to take the test.</a:t>
            </a:r>
          </a:p>
          <a:p>
            <a:pPr>
              <a:buFont typeface="Arial" panose="020B0604020202020204" pitchFamily="34" charset="0"/>
              <a:buChar char="•"/>
            </a:pPr>
            <a:r>
              <a:rPr lang="en-US" sz="1400" b="1" i="1" u="none" strike="noStrike" dirty="0">
                <a:effectLst/>
              </a:rPr>
              <a:t>Confirmation Number</a:t>
            </a:r>
            <a:r>
              <a:rPr lang="en-US" sz="1400" b="0" i="1" u="none" strike="noStrike" dirty="0">
                <a:effectLst/>
              </a:rPr>
              <a:t>- You will receive your Confirmation Number when you schedule your testing appointment. This number is required to confirm and/or reschedule your testing appointment. (Please record the Confirmation Number in the specified area on the bottom of your permit.)</a:t>
            </a:r>
          </a:p>
          <a:p>
            <a:endParaRPr lang="en-US" sz="1400" dirty="0"/>
          </a:p>
        </p:txBody>
      </p:sp>
    </p:spTree>
    <p:extLst>
      <p:ext uri="{BB962C8B-B14F-4D97-AF65-F5344CB8AC3E}">
        <p14:creationId xmlns:p14="http://schemas.microsoft.com/office/powerpoint/2010/main" val="273205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ED04BA-013D-EF31-E9B6-B472EA503C9C}"/>
              </a:ext>
            </a:extLst>
          </p:cNvPr>
          <p:cNvSpPr>
            <a:spLocks noGrp="1"/>
          </p:cNvSpPr>
          <p:nvPr>
            <p:ph type="title"/>
          </p:nvPr>
        </p:nvSpPr>
        <p:spPr>
          <a:xfrm>
            <a:off x="643468" y="643467"/>
            <a:ext cx="3415612" cy="5571066"/>
          </a:xfrm>
        </p:spPr>
        <p:txBody>
          <a:bodyPr>
            <a:normAutofit/>
          </a:bodyPr>
          <a:lstStyle/>
          <a:p>
            <a:r>
              <a:rPr lang="en-US" dirty="0">
                <a:solidFill>
                  <a:schemeClr val="bg1"/>
                </a:solidFill>
              </a:rPr>
              <a:t>NAVLE RETAKE POLICIES</a:t>
            </a:r>
          </a:p>
        </p:txBody>
      </p:sp>
      <p:graphicFrame>
        <p:nvGraphicFramePr>
          <p:cNvPr id="12" name="Content Placeholder 2">
            <a:extLst>
              <a:ext uri="{FF2B5EF4-FFF2-40B4-BE49-F238E27FC236}">
                <a16:creationId xmlns:a16="http://schemas.microsoft.com/office/drawing/2014/main" id="{BC9AF95F-8EA1-1A78-D071-0944DEAC2E8D}"/>
              </a:ext>
            </a:extLst>
          </p:cNvPr>
          <p:cNvGraphicFramePr>
            <a:graphicFrameLocks noGrp="1"/>
          </p:cNvGraphicFramePr>
          <p:nvPr>
            <p:ph idx="1"/>
            <p:extLst>
              <p:ext uri="{D42A27DB-BD31-4B8C-83A1-F6EECF244321}">
                <p14:modId xmlns:p14="http://schemas.microsoft.com/office/powerpoint/2010/main" val="1829309405"/>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71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19">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37068C-7886-082F-90D2-37A6CC329360}"/>
              </a:ext>
            </a:extLst>
          </p:cNvPr>
          <p:cNvSpPr>
            <a:spLocks noGrp="1"/>
          </p:cNvSpPr>
          <p:nvPr>
            <p:ph type="title"/>
          </p:nvPr>
        </p:nvSpPr>
        <p:spPr>
          <a:xfrm>
            <a:off x="643468" y="643467"/>
            <a:ext cx="3415612" cy="5571066"/>
          </a:xfrm>
        </p:spPr>
        <p:txBody>
          <a:bodyPr>
            <a:normAutofit/>
          </a:bodyPr>
          <a:lstStyle/>
          <a:p>
            <a:endParaRPr lang="en-US" dirty="0">
              <a:solidFill>
                <a:srgbClr val="FFFFFF"/>
              </a:solidFill>
            </a:endParaRPr>
          </a:p>
        </p:txBody>
      </p:sp>
      <p:graphicFrame>
        <p:nvGraphicFramePr>
          <p:cNvPr id="23" name="Content Placeholder 2">
            <a:extLst>
              <a:ext uri="{FF2B5EF4-FFF2-40B4-BE49-F238E27FC236}">
                <a16:creationId xmlns:a16="http://schemas.microsoft.com/office/drawing/2014/main" id="{6B17C77C-AF54-97D3-FC36-3C5F98966FDC}"/>
              </a:ext>
            </a:extLst>
          </p:cNvPr>
          <p:cNvGraphicFramePr>
            <a:graphicFrameLocks noGrp="1"/>
          </p:cNvGraphicFramePr>
          <p:nvPr>
            <p:ph idx="1"/>
            <p:extLst>
              <p:ext uri="{D42A27DB-BD31-4B8C-83A1-F6EECF244321}">
                <p14:modId xmlns:p14="http://schemas.microsoft.com/office/powerpoint/2010/main" val="1557034334"/>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8441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B8D0A4-BEED-38FB-EB09-BF515828EB08}"/>
              </a:ext>
            </a:extLst>
          </p:cNvPr>
          <p:cNvSpPr>
            <a:spLocks noGrp="1"/>
          </p:cNvSpPr>
          <p:nvPr>
            <p:ph type="title"/>
          </p:nvPr>
        </p:nvSpPr>
        <p:spPr>
          <a:xfrm>
            <a:off x="643468" y="643467"/>
            <a:ext cx="3415612" cy="5571066"/>
          </a:xfrm>
        </p:spPr>
        <p:txBody>
          <a:bodyPr>
            <a:normAutofit fontScale="90000"/>
          </a:bodyPr>
          <a:lstStyle/>
          <a:p>
            <a:r>
              <a:rPr lang="en-US" b="1" dirty="0">
                <a:solidFill>
                  <a:schemeClr val="bg1"/>
                </a:solidFill>
                <a:latin typeface="ACADEMY ENGRAVED LET PLAIN:1.0" panose="02000000000000000000" pitchFamily="2" charset="0"/>
                <a:cs typeface="Times New Roman" panose="02020603050405020304" pitchFamily="18" charset="0"/>
              </a:rPr>
              <a:t>The NAVLE process can be broken down into six steps:</a:t>
            </a:r>
            <a:br>
              <a:rPr lang="en-US" b="1" dirty="0">
                <a:solidFill>
                  <a:schemeClr val="bg1"/>
                </a:solidFill>
                <a:latin typeface="ACADEMY ENGRAVED LET PLAIN:1.0" panose="02000000000000000000" pitchFamily="2" charset="0"/>
                <a:cs typeface="Times New Roman" panose="02020603050405020304" pitchFamily="18" charset="0"/>
              </a:rPr>
            </a:br>
            <a:endParaRPr lang="en-US" b="1" dirty="0">
              <a:solidFill>
                <a:schemeClr val="bg1"/>
              </a:solidFill>
              <a:latin typeface="ACADEMY ENGRAVED LET PLAIN:1.0" panose="02000000000000000000" pitchFamily="2" charset="0"/>
              <a:cs typeface="Times New Roman" panose="02020603050405020304" pitchFamily="18" charset="0"/>
            </a:endParaRPr>
          </a:p>
        </p:txBody>
      </p:sp>
      <p:graphicFrame>
        <p:nvGraphicFramePr>
          <p:cNvPr id="10" name="Content Placeholder 2">
            <a:extLst>
              <a:ext uri="{FF2B5EF4-FFF2-40B4-BE49-F238E27FC236}">
                <a16:creationId xmlns:a16="http://schemas.microsoft.com/office/drawing/2014/main" id="{CDB2EA24-D55E-18EC-4CD2-471BB473AC26}"/>
              </a:ext>
            </a:extLst>
          </p:cNvPr>
          <p:cNvGraphicFramePr>
            <a:graphicFrameLocks noGrp="1"/>
          </p:cNvGraphicFramePr>
          <p:nvPr>
            <p:ph idx="1"/>
            <p:extLst>
              <p:ext uri="{D42A27DB-BD31-4B8C-83A1-F6EECF244321}">
                <p14:modId xmlns:p14="http://schemas.microsoft.com/office/powerpoint/2010/main" val="1648571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6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3C5B-2741-750D-C981-BDCD1ED71100}"/>
              </a:ext>
            </a:extLst>
          </p:cNvPr>
          <p:cNvSpPr>
            <a:spLocks noGrp="1"/>
          </p:cNvSpPr>
          <p:nvPr>
            <p:ph type="title"/>
          </p:nvPr>
        </p:nvSpPr>
        <p:spPr/>
        <p:txBody>
          <a:bodyPr/>
          <a:lstStyle/>
          <a:p>
            <a:endParaRPr lang="en-US" dirty="0"/>
          </a:p>
        </p:txBody>
      </p:sp>
      <p:graphicFrame>
        <p:nvGraphicFramePr>
          <p:cNvPr id="5" name="Content Placeholder 2">
            <a:extLst>
              <a:ext uri="{FF2B5EF4-FFF2-40B4-BE49-F238E27FC236}">
                <a16:creationId xmlns:a16="http://schemas.microsoft.com/office/drawing/2014/main" id="{2BCDB31A-A171-0719-274D-C070644E0ED3}"/>
              </a:ext>
            </a:extLst>
          </p:cNvPr>
          <p:cNvGraphicFramePr>
            <a:graphicFrameLocks noGrp="1"/>
          </p:cNvGraphicFramePr>
          <p:nvPr>
            <p:ph idx="1"/>
            <p:extLst>
              <p:ext uri="{D42A27DB-BD31-4B8C-83A1-F6EECF244321}">
                <p14:modId xmlns:p14="http://schemas.microsoft.com/office/powerpoint/2010/main" val="3135648124"/>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4968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0365A3-9839-4FC6-BFF6-7115C711F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82F605-2D7B-7997-7F86-8D5E6672F652}"/>
              </a:ext>
            </a:extLst>
          </p:cNvPr>
          <p:cNvSpPr>
            <a:spLocks noGrp="1"/>
          </p:cNvSpPr>
          <p:nvPr>
            <p:ph type="title"/>
          </p:nvPr>
        </p:nvSpPr>
        <p:spPr>
          <a:xfrm>
            <a:off x="643468" y="643467"/>
            <a:ext cx="3779676" cy="5571066"/>
          </a:xfrm>
        </p:spPr>
        <p:txBody>
          <a:bodyPr>
            <a:normAutofit/>
          </a:bodyPr>
          <a:lstStyle/>
          <a:p>
            <a:pPr algn="ctr"/>
            <a:r>
              <a:rPr lang="en-US" sz="3200" dirty="0">
                <a:solidFill>
                  <a:schemeClr val="bg1"/>
                </a:solidFill>
                <a:latin typeface="ACADEMY ENGRAVED LET PLAIN:1.0" panose="02000000000000000000" pitchFamily="2" charset="0"/>
              </a:rPr>
              <a:t>NAVLE APPLICATION INFORMATION</a:t>
            </a:r>
          </a:p>
        </p:txBody>
      </p:sp>
      <p:graphicFrame>
        <p:nvGraphicFramePr>
          <p:cNvPr id="5" name="Content Placeholder 2">
            <a:extLst>
              <a:ext uri="{FF2B5EF4-FFF2-40B4-BE49-F238E27FC236}">
                <a16:creationId xmlns:a16="http://schemas.microsoft.com/office/drawing/2014/main" id="{504112C5-EB88-BAAD-35C0-77279BFE2440}"/>
              </a:ext>
            </a:extLst>
          </p:cNvPr>
          <p:cNvGraphicFramePr>
            <a:graphicFrameLocks noGrp="1"/>
          </p:cNvGraphicFramePr>
          <p:nvPr>
            <p:ph idx="1"/>
            <p:extLst>
              <p:ext uri="{D42A27DB-BD31-4B8C-83A1-F6EECF244321}">
                <p14:modId xmlns:p14="http://schemas.microsoft.com/office/powerpoint/2010/main" val="3327244328"/>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5679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B5FF0-043E-4C30-02B7-D178B7BE0B42}"/>
              </a:ext>
            </a:extLst>
          </p:cNvPr>
          <p:cNvSpPr>
            <a:spLocks noGrp="1"/>
          </p:cNvSpPr>
          <p:nvPr>
            <p:ph type="title"/>
          </p:nvPr>
        </p:nvSpPr>
        <p:spPr>
          <a:xfrm>
            <a:off x="964788" y="804333"/>
            <a:ext cx="3391900" cy="5249334"/>
          </a:xfrm>
        </p:spPr>
        <p:txBody>
          <a:bodyPr>
            <a:normAutofit/>
          </a:bodyPr>
          <a:lstStyle/>
          <a:p>
            <a:pPr algn="ctr"/>
            <a:r>
              <a:rPr lang="en-US" dirty="0">
                <a:solidFill>
                  <a:srgbClr val="FFFFFF"/>
                </a:solidFill>
                <a:latin typeface="ACADEMY ENGRAVED LET PLAIN:1.0" panose="02000000000000000000" pitchFamily="2" charset="0"/>
              </a:rPr>
              <a:t>NAVLE SCORE REPORTS</a:t>
            </a:r>
          </a:p>
        </p:txBody>
      </p:sp>
      <p:sp>
        <p:nvSpPr>
          <p:cNvPr id="3" name="Content Placeholder 2">
            <a:extLst>
              <a:ext uri="{FF2B5EF4-FFF2-40B4-BE49-F238E27FC236}">
                <a16:creationId xmlns:a16="http://schemas.microsoft.com/office/drawing/2014/main" id="{9B5EEC34-0519-9FC2-B6B5-7C7C705F3FBF}"/>
              </a:ext>
            </a:extLst>
          </p:cNvPr>
          <p:cNvSpPr>
            <a:spLocks noGrp="1"/>
          </p:cNvSpPr>
          <p:nvPr>
            <p:ph idx="1"/>
          </p:nvPr>
        </p:nvSpPr>
        <p:spPr>
          <a:xfrm>
            <a:off x="4951048" y="804333"/>
            <a:ext cx="6306003" cy="5249334"/>
          </a:xfrm>
        </p:spPr>
        <p:txBody>
          <a:bodyPr anchor="ctr">
            <a:normAutofit/>
          </a:bodyPr>
          <a:lstStyle/>
          <a:p>
            <a:r>
              <a:rPr lang="en-US" b="0" i="1" u="none" strike="noStrike" dirty="0">
                <a:effectLst/>
              </a:rPr>
              <a:t>Scores for examinations taken during the November–December testing window will be reported to candidates and licensing boards by mid-January, and by mid-May for the April testing window. Your initial NAVLE score will be reported to the board that approved you to take the examination, at no additional cost to you. For information on transferring your score to additional licensing boards </a:t>
            </a:r>
            <a:endParaRPr lang="en-US" i="1" dirty="0"/>
          </a:p>
        </p:txBody>
      </p:sp>
    </p:spTree>
    <p:extLst>
      <p:ext uri="{BB962C8B-B14F-4D97-AF65-F5344CB8AC3E}">
        <p14:creationId xmlns:p14="http://schemas.microsoft.com/office/powerpoint/2010/main" val="1521976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4391-B399-B7E2-A029-DD9C583D4803}"/>
              </a:ext>
            </a:extLst>
          </p:cNvPr>
          <p:cNvSpPr>
            <a:spLocks noGrp="1"/>
          </p:cNvSpPr>
          <p:nvPr>
            <p:ph type="title"/>
          </p:nvPr>
        </p:nvSpPr>
        <p:spPr>
          <a:xfrm>
            <a:off x="759084" y="549700"/>
            <a:ext cx="9720072" cy="1499616"/>
          </a:xfrm>
        </p:spPr>
        <p:txBody>
          <a:bodyPr/>
          <a:lstStyle/>
          <a:p>
            <a:r>
              <a:rPr lang="en-US" i="1" dirty="0">
                <a:solidFill>
                  <a:schemeClr val="tx1"/>
                </a:solidFill>
                <a:effectLst/>
              </a:rPr>
              <a:t>scheduling and admission process for taking the NAVLE</a:t>
            </a:r>
            <a:endParaRPr lang="en-US" i="1" dirty="0">
              <a:solidFill>
                <a:schemeClr val="tx1"/>
              </a:solidFill>
            </a:endParaRPr>
          </a:p>
        </p:txBody>
      </p:sp>
      <p:graphicFrame>
        <p:nvGraphicFramePr>
          <p:cNvPr id="11" name="Content Placeholder 2">
            <a:extLst>
              <a:ext uri="{FF2B5EF4-FFF2-40B4-BE49-F238E27FC236}">
                <a16:creationId xmlns:a16="http://schemas.microsoft.com/office/drawing/2014/main" id="{8E66CC5C-0646-A902-1A1A-A8958D123C35}"/>
              </a:ext>
            </a:extLst>
          </p:cNvPr>
          <p:cNvGraphicFramePr>
            <a:graphicFrameLocks noGrp="1"/>
          </p:cNvGraphicFramePr>
          <p:nvPr>
            <p:ph idx="1"/>
          </p:nvPr>
        </p:nvGraphicFramePr>
        <p:xfrm>
          <a:off x="92766" y="2084832"/>
          <a:ext cx="11900452"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8158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E552F8-9760-27E1-D6E4-9C7E79D2508D}"/>
              </a:ext>
            </a:extLst>
          </p:cNvPr>
          <p:cNvSpPr>
            <a:spLocks noGrp="1"/>
          </p:cNvSpPr>
          <p:nvPr>
            <p:ph type="title"/>
          </p:nvPr>
        </p:nvSpPr>
        <p:spPr>
          <a:xfrm>
            <a:off x="964788" y="804333"/>
            <a:ext cx="3391900" cy="5249334"/>
          </a:xfrm>
        </p:spPr>
        <p:txBody>
          <a:bodyPr>
            <a:normAutofit/>
          </a:bodyPr>
          <a:lstStyle/>
          <a:p>
            <a:pPr algn="r"/>
            <a:endParaRPr lang="en-US">
              <a:solidFill>
                <a:srgbClr val="FFFFFF"/>
              </a:solidFill>
            </a:endParaRPr>
          </a:p>
        </p:txBody>
      </p:sp>
      <p:sp>
        <p:nvSpPr>
          <p:cNvPr id="3" name="Content Placeholder 2">
            <a:extLst>
              <a:ext uri="{FF2B5EF4-FFF2-40B4-BE49-F238E27FC236}">
                <a16:creationId xmlns:a16="http://schemas.microsoft.com/office/drawing/2014/main" id="{40865190-6814-443C-1DE2-49C57E20B3E2}"/>
              </a:ext>
            </a:extLst>
          </p:cNvPr>
          <p:cNvSpPr>
            <a:spLocks noGrp="1"/>
          </p:cNvSpPr>
          <p:nvPr>
            <p:ph idx="1"/>
          </p:nvPr>
        </p:nvSpPr>
        <p:spPr>
          <a:xfrm>
            <a:off x="4951048" y="804333"/>
            <a:ext cx="6306003" cy="5249334"/>
          </a:xfrm>
        </p:spPr>
        <p:txBody>
          <a:bodyPr anchor="ctr">
            <a:normAutofit/>
          </a:bodyPr>
          <a:lstStyle/>
          <a:p>
            <a:r>
              <a:rPr lang="en-US" b="0" i="1" u="none" strike="noStrike" dirty="0">
                <a:effectLst/>
              </a:rPr>
              <a:t>Once approved to take the examination, you will be issued a </a:t>
            </a:r>
            <a:r>
              <a:rPr lang="en-US" b="0" i="1" u="none" strike="noStrike" dirty="0">
                <a:effectLst/>
                <a:hlinkClick r:id="rId2"/>
              </a:rPr>
              <a:t>NAVLE Scheduling and Admission Permit </a:t>
            </a:r>
            <a:r>
              <a:rPr lang="en-US" b="0" i="1" u="none" strike="noStrike" dirty="0">
                <a:effectLst/>
              </a:rPr>
              <a:t>approximately 45 days prior to the opening of that testing window.</a:t>
            </a:r>
            <a:endParaRPr lang="en-US" i="1" dirty="0"/>
          </a:p>
        </p:txBody>
      </p:sp>
    </p:spTree>
    <p:extLst>
      <p:ext uri="{BB962C8B-B14F-4D97-AF65-F5344CB8AC3E}">
        <p14:creationId xmlns:p14="http://schemas.microsoft.com/office/powerpoint/2010/main" val="1697828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D8207C-351D-ED9D-68B6-490E80D8C3B8}"/>
              </a:ext>
            </a:extLst>
          </p:cNvPr>
          <p:cNvSpPr>
            <a:spLocks noGrp="1"/>
          </p:cNvSpPr>
          <p:nvPr>
            <p:ph type="title"/>
          </p:nvPr>
        </p:nvSpPr>
        <p:spPr>
          <a:xfrm>
            <a:off x="-244549" y="852180"/>
            <a:ext cx="4976037" cy="5249334"/>
          </a:xfrm>
        </p:spPr>
        <p:txBody>
          <a:bodyPr>
            <a:normAutofit/>
          </a:bodyPr>
          <a:lstStyle/>
          <a:p>
            <a:pPr algn="ctr"/>
            <a:r>
              <a:rPr lang="en-US" sz="4300" strike="noStrike" dirty="0">
                <a:solidFill>
                  <a:schemeClr val="bg1"/>
                </a:solidFill>
                <a:effectLst/>
                <a:hlinkClick r:id="rId2">
                  <a:extLst>
                    <a:ext uri="{A12FA001-AC4F-418D-AE19-62706E023703}">
                      <ahyp:hlinkClr xmlns:ahyp="http://schemas.microsoft.com/office/drawing/2018/hyperlinkcolor" val="tx"/>
                    </a:ext>
                  </a:extLst>
                </a:hlinkClick>
              </a:rPr>
              <a:t>PErmit Availability</a:t>
            </a:r>
            <a:endParaRPr lang="en-US" sz="4300" dirty="0">
              <a:solidFill>
                <a:schemeClr val="bg1"/>
              </a:solidFill>
            </a:endParaRPr>
          </a:p>
        </p:txBody>
      </p:sp>
      <p:sp>
        <p:nvSpPr>
          <p:cNvPr id="3" name="Content Placeholder 2">
            <a:extLst>
              <a:ext uri="{FF2B5EF4-FFF2-40B4-BE49-F238E27FC236}">
                <a16:creationId xmlns:a16="http://schemas.microsoft.com/office/drawing/2014/main" id="{E893EE38-DD63-AF8A-0B78-48D1D232109B}"/>
              </a:ext>
            </a:extLst>
          </p:cNvPr>
          <p:cNvSpPr>
            <a:spLocks noGrp="1"/>
          </p:cNvSpPr>
          <p:nvPr>
            <p:ph idx="1"/>
          </p:nvPr>
        </p:nvSpPr>
        <p:spPr>
          <a:xfrm>
            <a:off x="4951048" y="804333"/>
            <a:ext cx="6306003" cy="5249334"/>
          </a:xfrm>
        </p:spPr>
        <p:txBody>
          <a:bodyPr anchor="ctr">
            <a:normAutofit/>
          </a:bodyPr>
          <a:lstStyle/>
          <a:p>
            <a:r>
              <a:rPr lang="en-US" b="0" i="1" u="none" strike="noStrike" dirty="0">
                <a:effectLst/>
              </a:rPr>
              <a:t>Your NAVLE Scheduling and Admission Permit will arrive approximately 45 days prior to the opening of your testing window (usually late September for the November–December window, and late February for the April window). When permits are available, the ICVA will send you an email message with instructions on how to access and print the Scheduling and Admission Permit. If you are an approved candidate and do not receive this email message by September 25 for the November–December NAVLE, and February 27 for the April NAVLE, you should contact the ICVA immediately.</a:t>
            </a:r>
            <a:endParaRPr lang="en-US" i="1" dirty="0"/>
          </a:p>
        </p:txBody>
      </p:sp>
    </p:spTree>
    <p:extLst>
      <p:ext uri="{BB962C8B-B14F-4D97-AF65-F5344CB8AC3E}">
        <p14:creationId xmlns:p14="http://schemas.microsoft.com/office/powerpoint/2010/main" val="3553066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{5411F631-C132-E44F-AFCB-090BACD1DB45}tf10001061</Template>
  <TotalTime>58</TotalTime>
  <Words>2378</Words>
  <Application>Microsoft Macintosh PowerPoint</Application>
  <PresentationFormat>Widescreen</PresentationFormat>
  <Paragraphs>70</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ACADEMY ENGRAVED LET PLAIN:1.0</vt:lpstr>
      <vt:lpstr>Arial</vt:lpstr>
      <vt:lpstr>Bahnschrift</vt:lpstr>
      <vt:lpstr>Tw Cen MT</vt:lpstr>
      <vt:lpstr>Tw Cen MT Condensed</vt:lpstr>
      <vt:lpstr>Univers LT W01_55 Roman1475956</vt:lpstr>
      <vt:lpstr>Univers LT W01_57 Condensed</vt:lpstr>
      <vt:lpstr>Wingdings 3</vt:lpstr>
      <vt:lpstr>Integral</vt:lpstr>
      <vt:lpstr>NAVLE</vt:lpstr>
      <vt:lpstr>PowerPoint Presentation</vt:lpstr>
      <vt:lpstr>The NAVLE process can be broken down into six steps: </vt:lpstr>
      <vt:lpstr>PowerPoint Presentation</vt:lpstr>
      <vt:lpstr>NAVLE APPLICATION INFORMATION</vt:lpstr>
      <vt:lpstr>NAVLE SCORE REPORTS</vt:lpstr>
      <vt:lpstr>scheduling and admission process for taking the NAVLE</vt:lpstr>
      <vt:lpstr>PowerPoint Presentation</vt:lpstr>
      <vt:lpstr>PErmit Availability</vt:lpstr>
      <vt:lpstr>PowerPoint Presentation</vt:lpstr>
      <vt:lpstr>Verify Your Information</vt:lpstr>
      <vt:lpstr>CONFIDENTIALITY</vt:lpstr>
      <vt:lpstr>Prometric Appointment Scheduling and Confirmation Process  </vt:lpstr>
      <vt:lpstr>SCHEDULE YOUR TEST</vt:lpstr>
      <vt:lpstr>TEST DAY REQUIREMENTS</vt:lpstr>
      <vt:lpstr>UNDERSTANDING NAVLE NUMBERS</vt:lpstr>
      <vt:lpstr>NAVLE RETAKE POLICIES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NAVLE</dc:title>
  <dc:creator>Bhupinder Gahra</dc:creator>
  <cp:lastModifiedBy>Bhupinder Gahra</cp:lastModifiedBy>
  <cp:revision>6</cp:revision>
  <dcterms:created xsi:type="dcterms:W3CDTF">2023-06-07T06:46:48Z</dcterms:created>
  <dcterms:modified xsi:type="dcterms:W3CDTF">2023-06-09T12:26:48Z</dcterms:modified>
</cp:coreProperties>
</file>