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8"/>
    <p:restoredTop sz="97155"/>
  </p:normalViewPr>
  <p:slideViewPr>
    <p:cSldViewPr snapToGrid="0">
      <p:cViewPr varScale="1">
        <p:scale>
          <a:sx n="158" d="100"/>
          <a:sy n="158" d="100"/>
        </p:scale>
        <p:origin x="232"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372EF74-F75D-B64A-953F-FF68C0EB9A89}"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3C464-8408-494A-90E0-9C063EF0CE36}"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8972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72EF74-F75D-B64A-953F-FF68C0EB9A89}"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67693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72EF74-F75D-B64A-953F-FF68C0EB9A89}"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3C464-8408-494A-90E0-9C063EF0CE36}"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34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72EF74-F75D-B64A-953F-FF68C0EB9A89}"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340951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72EF74-F75D-B64A-953F-FF68C0EB9A89}"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3C464-8408-494A-90E0-9C063EF0CE36}"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3119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72EF74-F75D-B64A-953F-FF68C0EB9A89}"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411792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72EF74-F75D-B64A-953F-FF68C0EB9A89}" type="datetimeFigureOut">
              <a:rPr lang="en-US" smtClean="0"/>
              <a:t>6/9/23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177984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72EF74-F75D-B64A-953F-FF68C0EB9A89}" type="datetimeFigureOut">
              <a:rPr lang="en-US" smtClean="0"/>
              <a:t>6/9/23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117386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2EF74-F75D-B64A-953F-FF68C0EB9A89}" type="datetimeFigureOut">
              <a:rPr lang="en-US" smtClean="0"/>
              <a:t>6/9/23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85220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72EF74-F75D-B64A-953F-FF68C0EB9A89}"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3C464-8408-494A-90E0-9C063EF0CE36}" type="slidenum">
              <a:rPr lang="en-US" smtClean="0"/>
              <a:t>‹#›</a:t>
            </a:fld>
            <a:endParaRPr lang="en-US"/>
          </a:p>
        </p:txBody>
      </p:sp>
    </p:spTree>
    <p:extLst>
      <p:ext uri="{BB962C8B-B14F-4D97-AF65-F5344CB8AC3E}">
        <p14:creationId xmlns:p14="http://schemas.microsoft.com/office/powerpoint/2010/main" val="4198786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72EF74-F75D-B64A-953F-FF68C0EB9A89}"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3C464-8408-494A-90E0-9C063EF0CE3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093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372EF74-F75D-B64A-953F-FF68C0EB9A89}" type="datetimeFigureOut">
              <a:rPr lang="en-US" smtClean="0"/>
              <a:t>6/9/23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753C464-8408-494A-90E0-9C063EF0CE36}"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4832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ECFVG@avma.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ecfvg@avma.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vma.org/education/ecfvg/ecfvg-policies-and-procedures/ecfvg-policies-and-procedures-ecfvg-appeal-proce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vma.org/sites/default/files/2022-11/CPE-MOA-2023.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vma.org/sites/default/files/2021-06/cpe-common-diagnoses-6-4-202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9771-6579-9460-9D41-D15AF00DEE3D}"/>
              </a:ext>
            </a:extLst>
          </p:cNvPr>
          <p:cNvSpPr>
            <a:spLocks noGrp="1"/>
          </p:cNvSpPr>
          <p:nvPr>
            <p:ph type="ctrTitle"/>
          </p:nvPr>
        </p:nvSpPr>
        <p:spPr/>
        <p:txBody>
          <a:bodyPr/>
          <a:lstStyle/>
          <a:p>
            <a:r>
              <a:rPr lang="en-US" dirty="0"/>
              <a:t>	CPE</a:t>
            </a:r>
          </a:p>
        </p:txBody>
      </p:sp>
      <p:sp>
        <p:nvSpPr>
          <p:cNvPr id="3" name="Subtitle 2">
            <a:extLst>
              <a:ext uri="{FF2B5EF4-FFF2-40B4-BE49-F238E27FC236}">
                <a16:creationId xmlns:a16="http://schemas.microsoft.com/office/drawing/2014/main" id="{55CFE0A5-2C6A-9C23-1DC8-553BE70B38C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6098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9AF5-AED4-73A5-D0F7-F7D4E8388271}"/>
              </a:ext>
            </a:extLst>
          </p:cNvPr>
          <p:cNvSpPr>
            <a:spLocks noGrp="1"/>
          </p:cNvSpPr>
          <p:nvPr>
            <p:ph type="title"/>
          </p:nvPr>
        </p:nvSpPr>
        <p:spPr/>
        <p:txBody>
          <a:bodyPr>
            <a:normAutofit fontScale="90000"/>
          </a:bodyPr>
          <a:lstStyle/>
          <a:p>
            <a:r>
              <a:rPr lang="en-US" b="1" i="0" u="none" strike="noStrike" dirty="0">
                <a:solidFill>
                  <a:srgbClr val="00305E"/>
                </a:solidFill>
                <a:effectLst/>
                <a:latin typeface="lexia"/>
              </a:rPr>
              <a:t>Extended Score Reports to Candidates</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A9BC78EA-CB78-1046-3E7F-8CD46150C9BD}"/>
              </a:ext>
            </a:extLst>
          </p:cNvPr>
          <p:cNvSpPr>
            <a:spLocks noGrp="1"/>
          </p:cNvSpPr>
          <p:nvPr>
            <p:ph idx="1"/>
          </p:nvPr>
        </p:nvSpPr>
        <p:spPr>
          <a:xfrm>
            <a:off x="721895" y="1482291"/>
            <a:ext cx="10631905" cy="4713923"/>
          </a:xfrm>
        </p:spPr>
        <p:txBody>
          <a:bodyPr>
            <a:normAutofit/>
          </a:bodyPr>
          <a:lstStyle/>
          <a:p>
            <a:r>
              <a:rPr lang="en-US" b="0" i="0" u="none" strike="noStrike" dirty="0">
                <a:solidFill>
                  <a:srgbClr val="2F3538"/>
                </a:solidFill>
                <a:effectLst/>
                <a:latin typeface="benton-sans"/>
              </a:rPr>
              <a:t>An unsuccessful candidate may request an extended but standardized score report of failed section(s) from the office of administration (</a:t>
            </a:r>
            <a:r>
              <a:rPr lang="en-US" b="0" i="0" u="none" strike="noStrike" dirty="0" err="1">
                <a:solidFill>
                  <a:srgbClr val="2F3538"/>
                </a:solidFill>
                <a:effectLst/>
                <a:latin typeface="benton-sans"/>
              </a:rPr>
              <a:t>ie</a:t>
            </a:r>
            <a:r>
              <a:rPr lang="en-US" b="0" i="0" u="none" strike="noStrike" dirty="0">
                <a:solidFill>
                  <a:srgbClr val="2F3538"/>
                </a:solidFill>
                <a:effectLst/>
                <a:latin typeface="benton-sans"/>
              </a:rPr>
              <a:t>, ECFVG or NEB offices). The report will identify major areas in which the candidate has demonstrated a deficit of knowledge and/or technical proficiency. As such, the purpose of the report is to aid that candidate in preparation for a career in veterinary medicine rather than helping the candidate pass a limited number of skills on the CPE. Requests for extended score reports must be received within two weeks (14 days) of distribution of the candidate’s CPE score report. Candidates intending to file an appeal of a failing score must request an extended score report within 14 days of the score notification and before initiating the ECFVG Appeal Process. ECFVG candidates must request the extended score report via E-mail to </a:t>
            </a:r>
            <a:r>
              <a:rPr lang="en-US" b="0" i="0" u="none" strike="noStrike" dirty="0">
                <a:solidFill>
                  <a:srgbClr val="007F88"/>
                </a:solidFill>
                <a:effectLst/>
                <a:latin typeface="benton-sans"/>
                <a:hlinkClick r:id="rId2"/>
              </a:rPr>
              <a:t>ECFVG@avma.org</a:t>
            </a:r>
            <a:r>
              <a:rPr lang="en-US" b="0" i="0" u="none" strike="noStrike" dirty="0">
                <a:solidFill>
                  <a:srgbClr val="2F3538"/>
                </a:solidFill>
                <a:effectLst/>
                <a:latin typeface="benton-sans"/>
              </a:rPr>
              <a:t>. The extended score report will then be returned to the candidate via E-mail within 15 business days of receipt of the request. </a:t>
            </a:r>
            <a:r>
              <a:rPr lang="en-US" b="1" i="0" u="none" strike="noStrike" dirty="0">
                <a:solidFill>
                  <a:srgbClr val="2F3538"/>
                </a:solidFill>
                <a:effectLst/>
                <a:latin typeface="benton-sans"/>
              </a:rPr>
              <a:t>Candidates may only request extended score reports from the ECFVG office (or the NEB office for CPEs administered in Canada) and are prohibited from asking examiners for feedback or for more details of their failure during or after completion of the CPE.</a:t>
            </a:r>
            <a:endParaRPr lang="en-US" b="0" i="0" u="none" strike="noStrike" dirty="0">
              <a:solidFill>
                <a:srgbClr val="2F3538"/>
              </a:solidFill>
              <a:effectLst/>
              <a:latin typeface="benton-sans"/>
            </a:endParaRPr>
          </a:p>
          <a:p>
            <a:endParaRPr lang="en-US" dirty="0"/>
          </a:p>
        </p:txBody>
      </p:sp>
    </p:spTree>
    <p:extLst>
      <p:ext uri="{BB962C8B-B14F-4D97-AF65-F5344CB8AC3E}">
        <p14:creationId xmlns:p14="http://schemas.microsoft.com/office/powerpoint/2010/main" val="1247333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42F0-C317-878A-DBA3-BC5A41B5F59C}"/>
              </a:ext>
            </a:extLst>
          </p:cNvPr>
          <p:cNvSpPr>
            <a:spLocks noGrp="1"/>
          </p:cNvSpPr>
          <p:nvPr>
            <p:ph type="title"/>
          </p:nvPr>
        </p:nvSpPr>
        <p:spPr/>
        <p:txBody>
          <a:bodyPr>
            <a:normAutofit fontScale="90000"/>
          </a:bodyPr>
          <a:lstStyle/>
          <a:p>
            <a:r>
              <a:rPr lang="en-US" b="1" i="0" u="none" strike="noStrike" dirty="0">
                <a:solidFill>
                  <a:srgbClr val="00305E"/>
                </a:solidFill>
                <a:effectLst/>
                <a:latin typeface="lexia"/>
              </a:rPr>
              <a:t>CPE Retakes and Associated Fees</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0A1C35DF-445A-207F-91C1-0D657E1D76F3}"/>
              </a:ext>
            </a:extLst>
          </p:cNvPr>
          <p:cNvSpPr>
            <a:spLocks noGrp="1"/>
          </p:cNvSpPr>
          <p:nvPr>
            <p:ph idx="1"/>
          </p:nvPr>
        </p:nvSpPr>
        <p:spPr>
          <a:xfrm>
            <a:off x="838200" y="1568918"/>
            <a:ext cx="10515600" cy="4608045"/>
          </a:xfrm>
        </p:spPr>
        <p:txBody>
          <a:bodyPr>
            <a:normAutofit fontScale="92500" lnSpcReduction="10000"/>
          </a:bodyPr>
          <a:lstStyle/>
          <a:p>
            <a:pPr algn="l"/>
            <a:r>
              <a:rPr lang="en-US" b="0" i="0" u="none" strike="noStrike" dirty="0">
                <a:solidFill>
                  <a:srgbClr val="2F3538"/>
                </a:solidFill>
                <a:effectLst/>
                <a:latin typeface="benton-sans"/>
              </a:rPr>
              <a:t>A candidate with a "fail" in four or more sections of the examination must retake the entire examination by repeating the application process for the full CPE and paying all associated CPE fees and </a:t>
            </a:r>
            <a:r>
              <a:rPr lang="en-US" b="0" i="0" u="none" strike="noStrike" dirty="0" err="1">
                <a:solidFill>
                  <a:srgbClr val="2F3538"/>
                </a:solidFill>
                <a:effectLst/>
                <a:latin typeface="benton-sans"/>
              </a:rPr>
              <a:t>adminstrative</a:t>
            </a:r>
            <a:r>
              <a:rPr lang="en-US" b="0" i="0" u="none" strike="noStrike" dirty="0">
                <a:solidFill>
                  <a:srgbClr val="2F3538"/>
                </a:solidFill>
                <a:effectLst/>
                <a:latin typeface="benton-sans"/>
              </a:rPr>
              <a:t> fees (no additional QAP fees will be required for all candidates including those candidates who initially enrolled into the ECFVG program prior to January 1, 2006).</a:t>
            </a:r>
          </a:p>
          <a:p>
            <a:pPr algn="l"/>
            <a:r>
              <a:rPr lang="en-US" b="0" i="0" u="none" strike="noStrike" dirty="0">
                <a:solidFill>
                  <a:srgbClr val="2F3538"/>
                </a:solidFill>
                <a:effectLst/>
                <a:highlight>
                  <a:srgbClr val="FFFF00"/>
                </a:highlight>
                <a:latin typeface="benton-sans"/>
              </a:rPr>
              <a:t>A candidate with a "fail" in one, two, or three sections is allowed two additional opportunities to retake and successfully pass the failed sections as long as the candidate applies for retakes within six months of each failure </a:t>
            </a:r>
            <a:r>
              <a:rPr lang="en-US" b="0" i="0" u="none" strike="noStrike" dirty="0">
                <a:solidFill>
                  <a:srgbClr val="2F3538"/>
                </a:solidFill>
                <a:effectLst/>
                <a:latin typeface="benton-sans"/>
              </a:rPr>
              <a:t>and accepts one of the first available retakes offered. Failure to successfully pass the retake sections within these two attempts or failure to accept one of the first available retakes will necessitate the candidate retaking the entire CPE.</a:t>
            </a:r>
          </a:p>
          <a:p>
            <a:pPr algn="l"/>
            <a:r>
              <a:rPr lang="en-US" b="0" i="0" u="none" strike="noStrike" dirty="0">
                <a:solidFill>
                  <a:srgbClr val="2F3538"/>
                </a:solidFill>
                <a:effectLst/>
                <a:latin typeface="benton-sans"/>
              </a:rPr>
              <a:t>For retakes administered the following retake expense structure will apply:</a:t>
            </a:r>
          </a:p>
          <a:p>
            <a:pPr algn="l">
              <a:buFont typeface="Arial" panose="020B0604020202020204" pitchFamily="34" charset="0"/>
              <a:buChar char="•"/>
            </a:pPr>
            <a:r>
              <a:rPr lang="en-US" b="0" i="0" u="none" strike="noStrike" dirty="0">
                <a:solidFill>
                  <a:srgbClr val="2F3538"/>
                </a:solidFill>
                <a:effectLst/>
                <a:highlight>
                  <a:srgbClr val="00FFFF"/>
                </a:highlight>
                <a:latin typeface="benton-sans"/>
              </a:rPr>
              <a:t>$1,450 (USD) per section </a:t>
            </a:r>
            <a:r>
              <a:rPr lang="en-US" b="0" i="0" u="none" strike="noStrike" dirty="0">
                <a:solidFill>
                  <a:srgbClr val="2F3538"/>
                </a:solidFill>
                <a:effectLst/>
                <a:latin typeface="benton-sans"/>
              </a:rPr>
              <a:t>($1,400 CPE Application fee + $50 </a:t>
            </a:r>
            <a:r>
              <a:rPr lang="en-US" b="0" i="0" u="none" strike="noStrike" dirty="0" err="1">
                <a:solidFill>
                  <a:srgbClr val="2F3538"/>
                </a:solidFill>
                <a:effectLst/>
                <a:latin typeface="benton-sans"/>
              </a:rPr>
              <a:t>Adminstrative</a:t>
            </a:r>
            <a:r>
              <a:rPr lang="en-US" b="0" i="0" u="none" strike="noStrike" dirty="0">
                <a:solidFill>
                  <a:srgbClr val="2F3538"/>
                </a:solidFill>
                <a:effectLst/>
                <a:latin typeface="benton-sans"/>
              </a:rPr>
              <a:t> fee)</a:t>
            </a:r>
          </a:p>
          <a:p>
            <a:pPr algn="l"/>
            <a:r>
              <a:rPr lang="en-US" b="0" i="0" u="none" strike="noStrike" dirty="0">
                <a:solidFill>
                  <a:srgbClr val="2F3538"/>
                </a:solidFill>
                <a:effectLst/>
                <a:latin typeface="benton-sans"/>
              </a:rPr>
              <a:t>Other than the administrative fee, all retake fees are forwarded to the CPE site administering the retake sections to defray costs associated with the examination. All fees to retake failed sections of the CPE are also non-refundable and non-transferable.</a:t>
            </a:r>
          </a:p>
          <a:p>
            <a:endParaRPr lang="en-US" dirty="0"/>
          </a:p>
        </p:txBody>
      </p:sp>
    </p:spTree>
    <p:extLst>
      <p:ext uri="{BB962C8B-B14F-4D97-AF65-F5344CB8AC3E}">
        <p14:creationId xmlns:p14="http://schemas.microsoft.com/office/powerpoint/2010/main" val="82028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A7ED-0932-14A0-142B-AF2DA95EC4E4}"/>
              </a:ext>
            </a:extLst>
          </p:cNvPr>
          <p:cNvSpPr>
            <a:spLocks noGrp="1"/>
          </p:cNvSpPr>
          <p:nvPr>
            <p:ph type="title"/>
          </p:nvPr>
        </p:nvSpPr>
        <p:spPr/>
        <p:txBody>
          <a:bodyPr>
            <a:normAutofit fontScale="90000"/>
          </a:bodyPr>
          <a:lstStyle/>
          <a:p>
            <a:r>
              <a:rPr lang="en-US" b="1" i="0" u="none" strike="noStrike" dirty="0">
                <a:solidFill>
                  <a:srgbClr val="00305E"/>
                </a:solidFill>
                <a:effectLst/>
                <a:latin typeface="lexia"/>
              </a:rPr>
              <a:t>Rescheduling a Full CPE or Retake Sections</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3504601D-50D3-8C94-E9D3-7A0B0F8540F6}"/>
              </a:ext>
            </a:extLst>
          </p:cNvPr>
          <p:cNvSpPr>
            <a:spLocks noGrp="1"/>
          </p:cNvSpPr>
          <p:nvPr>
            <p:ph idx="1"/>
          </p:nvPr>
        </p:nvSpPr>
        <p:spPr/>
        <p:txBody>
          <a:bodyPr>
            <a:normAutofit/>
          </a:bodyPr>
          <a:lstStyle/>
          <a:p>
            <a:r>
              <a:rPr lang="en-US" b="0" i="0" u="none" strike="noStrike" dirty="0">
                <a:solidFill>
                  <a:srgbClr val="2F3538"/>
                </a:solidFill>
                <a:effectLst/>
                <a:latin typeface="benton-sans"/>
              </a:rPr>
              <a:t>Candidate who request to reschedule a confirmed CPE date (full or retake sections) in the event of emergencies and unforeseen situations (such as a medical condition pertaining to the candidate or a death in the immediate family) may do so without expectation of a refund. All fees are non-refundable. If given sufficient notice, the ECFVG will try to fill that vacated CPE date. Only if the vacated CPE date is filled by another paid candidate, the original candidate’s fees will be transferred to his/her rescheduled CPE date. Requests to reschedule a confirmed CPE date must be submitted as soon as possible in writing to the ECFVG Testing Manager at </a:t>
            </a:r>
            <a:r>
              <a:rPr lang="en-US" b="0" i="0" u="none" strike="noStrike" dirty="0">
                <a:solidFill>
                  <a:srgbClr val="007F88"/>
                </a:solidFill>
                <a:effectLst/>
                <a:latin typeface="benton-sans"/>
                <a:hlinkClick r:id="rId2"/>
              </a:rPr>
              <a:t>ecfvg@avma.org</a:t>
            </a:r>
            <a:r>
              <a:rPr lang="en-US" b="0" i="0" u="none" strike="noStrike" dirty="0">
                <a:solidFill>
                  <a:srgbClr val="2F3538"/>
                </a:solidFill>
                <a:effectLst/>
                <a:latin typeface="benton-sans"/>
              </a:rPr>
              <a:t>. However, fees will not be refunded and may only be transferred if the ECFVG will succeed in finding another candidate to fill the vacated CPE dates.</a:t>
            </a:r>
            <a:endParaRPr lang="en-US" dirty="0"/>
          </a:p>
        </p:txBody>
      </p:sp>
    </p:spTree>
    <p:extLst>
      <p:ext uri="{BB962C8B-B14F-4D97-AF65-F5344CB8AC3E}">
        <p14:creationId xmlns:p14="http://schemas.microsoft.com/office/powerpoint/2010/main" val="3560764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62DFA-DA48-5F42-B8A3-1695F82C1E2B}"/>
              </a:ext>
            </a:extLst>
          </p:cNvPr>
          <p:cNvSpPr>
            <a:spLocks noGrp="1"/>
          </p:cNvSpPr>
          <p:nvPr>
            <p:ph type="title"/>
          </p:nvPr>
        </p:nvSpPr>
        <p:spPr/>
        <p:txBody>
          <a:bodyPr/>
          <a:lstStyle/>
          <a:p>
            <a:r>
              <a:rPr lang="en-US" b="1" i="0" u="none" strike="noStrike" dirty="0">
                <a:solidFill>
                  <a:srgbClr val="00305E"/>
                </a:solidFill>
                <a:effectLst/>
                <a:latin typeface="lexia"/>
              </a:rPr>
              <a:t>Appeals and Complaints</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62DB6680-3FED-4A17-C2EF-C316CEEFFE89}"/>
              </a:ext>
            </a:extLst>
          </p:cNvPr>
          <p:cNvSpPr>
            <a:spLocks noGrp="1"/>
          </p:cNvSpPr>
          <p:nvPr>
            <p:ph idx="1"/>
          </p:nvPr>
        </p:nvSpPr>
        <p:spPr/>
        <p:txBody>
          <a:bodyPr/>
          <a:lstStyle/>
          <a:p>
            <a:r>
              <a:rPr lang="en-US" b="0" i="0" u="none" strike="noStrike" dirty="0">
                <a:solidFill>
                  <a:srgbClr val="2F3538"/>
                </a:solidFill>
                <a:effectLst/>
                <a:latin typeface="benton-sans"/>
              </a:rPr>
              <a:t>Should a candidate wish to file an appeal regarding a failing score on one or more sections of the CPE after requesting and receiving an extended score report for his/her performance on the examination, he/she may file a Petition for Reconsideration of the adverse decision by following the </a:t>
            </a:r>
            <a:r>
              <a:rPr lang="en-US" b="0" i="0" u="none" strike="noStrike" dirty="0">
                <a:solidFill>
                  <a:srgbClr val="007F88"/>
                </a:solidFill>
                <a:effectLst/>
                <a:latin typeface="benton-sans"/>
                <a:hlinkClick r:id="rId2"/>
              </a:rPr>
              <a:t>ECFVG Appeal Procedure</a:t>
            </a:r>
            <a:r>
              <a:rPr lang="en-US" b="0" i="0" u="none" strike="noStrike" dirty="0">
                <a:solidFill>
                  <a:srgbClr val="2F3538"/>
                </a:solidFill>
                <a:effectLst/>
                <a:latin typeface="benton-sans"/>
              </a:rPr>
              <a:t>. Appeals submitted without a prior request for an extended score report will not be considered by the ECFVG.</a:t>
            </a:r>
          </a:p>
          <a:p>
            <a:pPr marL="0" indent="0">
              <a:buNone/>
            </a:pPr>
            <a:endParaRPr lang="en-US" dirty="0"/>
          </a:p>
        </p:txBody>
      </p:sp>
    </p:spTree>
    <p:extLst>
      <p:ext uri="{BB962C8B-B14F-4D97-AF65-F5344CB8AC3E}">
        <p14:creationId xmlns:p14="http://schemas.microsoft.com/office/powerpoint/2010/main" val="285384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CCFC0E-3F8C-E789-FD89-5219AFE3FDF0}"/>
              </a:ext>
            </a:extLst>
          </p:cNvPr>
          <p:cNvSpPr>
            <a:spLocks noGrp="1"/>
          </p:cNvSpPr>
          <p:nvPr>
            <p:ph idx="1"/>
          </p:nvPr>
        </p:nvSpPr>
        <p:spPr>
          <a:xfrm>
            <a:off x="1024128" y="712099"/>
            <a:ext cx="9720073" cy="5597261"/>
          </a:xfrm>
        </p:spPr>
        <p:txBody>
          <a:bodyPr/>
          <a:lstStyle/>
          <a:p>
            <a:pPr algn="l"/>
            <a:r>
              <a:rPr lang="en-US" b="0" i="0" u="none" strike="noStrike" dirty="0">
                <a:solidFill>
                  <a:srgbClr val="2F3538"/>
                </a:solidFill>
                <a:effectLst/>
              </a:rPr>
              <a:t>The Clinical Proficiency Examination (CPE) has been developed by the American Veterinary Medical Association (AVMA) Educational Commission for Foreign Veterinary Graduates (ECFVG) and the Canadian Veterinary Medical Association (CVMA) National Examining Board (NEB) as the fourth step in assessing educational equivalency for purposes of ECFVG or NEB certification, respectively. It is intended to assess the practical clinical veterinary skills of an "entry-level" veterinarian.</a:t>
            </a:r>
          </a:p>
          <a:p>
            <a:br>
              <a:rPr lang="en-US" dirty="0"/>
            </a:br>
            <a:endParaRPr lang="en-US" dirty="0"/>
          </a:p>
        </p:txBody>
      </p:sp>
    </p:spTree>
    <p:extLst>
      <p:ext uri="{BB962C8B-B14F-4D97-AF65-F5344CB8AC3E}">
        <p14:creationId xmlns:p14="http://schemas.microsoft.com/office/powerpoint/2010/main" val="632140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66AD8A-41DD-40D6-5CB4-F208CA2ADC78}"/>
              </a:ext>
            </a:extLst>
          </p:cNvPr>
          <p:cNvSpPr>
            <a:spLocks noGrp="1"/>
          </p:cNvSpPr>
          <p:nvPr>
            <p:ph idx="1"/>
          </p:nvPr>
        </p:nvSpPr>
        <p:spPr>
          <a:xfrm>
            <a:off x="999852" y="683777"/>
            <a:ext cx="9720073" cy="4023360"/>
          </a:xfrm>
        </p:spPr>
        <p:txBody>
          <a:bodyPr/>
          <a:lstStyle/>
          <a:p>
            <a:r>
              <a:rPr lang="en-US" b="0" i="0" u="none" strike="noStrike" dirty="0">
                <a:solidFill>
                  <a:srgbClr val="2F3538"/>
                </a:solidFill>
                <a:effectLst/>
              </a:rPr>
              <a:t>The CPE is a </a:t>
            </a:r>
            <a:r>
              <a:rPr lang="en-US" b="1" i="0" u="none" strike="noStrike" dirty="0">
                <a:solidFill>
                  <a:srgbClr val="2F3538"/>
                </a:solidFill>
                <a:effectLst/>
                <a:highlight>
                  <a:srgbClr val="00FFFF"/>
                </a:highlight>
              </a:rPr>
              <a:t>3-day, 7-section, hands-on clinical skills examination</a:t>
            </a:r>
            <a:r>
              <a:rPr lang="en-US" b="0" i="0" u="none" strike="noStrike" dirty="0">
                <a:solidFill>
                  <a:srgbClr val="2F3538"/>
                </a:solidFill>
                <a:effectLst/>
              </a:rPr>
              <a:t>, administered by the faculty of a college of veterinary medicine or other authorized testing institution. The skill level expected for a passing grade on each of the 7 sections of the CPE is that of an entry-level graduate of an accredited veterinary college. Only well-prepared candidates will be able to pass the CPE</a:t>
            </a:r>
            <a:endParaRPr lang="en-US" dirty="0"/>
          </a:p>
        </p:txBody>
      </p:sp>
    </p:spTree>
    <p:extLst>
      <p:ext uri="{BB962C8B-B14F-4D97-AF65-F5344CB8AC3E}">
        <p14:creationId xmlns:p14="http://schemas.microsoft.com/office/powerpoint/2010/main" val="345148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C0F557-71F8-D968-4A1A-F1C280D2452C}"/>
              </a:ext>
            </a:extLst>
          </p:cNvPr>
          <p:cNvSpPr>
            <a:spLocks noGrp="1"/>
          </p:cNvSpPr>
          <p:nvPr>
            <p:ph idx="1"/>
          </p:nvPr>
        </p:nvSpPr>
        <p:spPr>
          <a:xfrm>
            <a:off x="1024128" y="671639"/>
            <a:ext cx="9720073" cy="5637721"/>
          </a:xfrm>
        </p:spPr>
        <p:txBody>
          <a:bodyPr>
            <a:normAutofit/>
          </a:bodyPr>
          <a:lstStyle/>
          <a:p>
            <a:pPr algn="l"/>
            <a:r>
              <a:rPr lang="en-US" b="0" i="0" u="none" strike="noStrike" dirty="0">
                <a:solidFill>
                  <a:srgbClr val="2F3538"/>
                </a:solidFill>
                <a:effectLst/>
              </a:rPr>
              <a:t>The CPE assesses a subset of the entry-level clinical veterinary skills taught in an AVMA/Council on Education veterinary school. All candidates taking the CPE are encouraged to critically consider whether the education they received is sufficient to provide them with the necessary skill level to perform at a passing level on the CPE. For example, to succeed in the surgery and anesthesia sections of CPE, candidates will need not only to have knowledge about performing surgery and anesthesia, but they should also have experience performing small-animal surgery and anesthesia in an instructional or clinical setting prior to attempting the CPE.</a:t>
            </a:r>
          </a:p>
          <a:p>
            <a:pPr marL="0" indent="0">
              <a:buNone/>
            </a:pPr>
            <a:br>
              <a:rPr lang="en-US" dirty="0"/>
            </a:br>
            <a:endParaRPr lang="en-US" dirty="0"/>
          </a:p>
        </p:txBody>
      </p:sp>
    </p:spTree>
    <p:extLst>
      <p:ext uri="{BB962C8B-B14F-4D97-AF65-F5344CB8AC3E}">
        <p14:creationId xmlns:p14="http://schemas.microsoft.com/office/powerpoint/2010/main" val="3334849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FE236-A163-13F1-E270-DC5BA08206E9}"/>
              </a:ext>
            </a:extLst>
          </p:cNvPr>
          <p:cNvSpPr>
            <a:spLocks noGrp="1"/>
          </p:cNvSpPr>
          <p:nvPr>
            <p:ph type="title"/>
          </p:nvPr>
        </p:nvSpPr>
        <p:spPr/>
        <p:txBody>
          <a:bodyPr/>
          <a:lstStyle/>
          <a:p>
            <a:r>
              <a:rPr lang="en-US" dirty="0"/>
              <a:t>CPE FORMAT</a:t>
            </a:r>
          </a:p>
        </p:txBody>
      </p:sp>
      <p:sp>
        <p:nvSpPr>
          <p:cNvPr id="3" name="Content Placeholder 2">
            <a:extLst>
              <a:ext uri="{FF2B5EF4-FFF2-40B4-BE49-F238E27FC236}">
                <a16:creationId xmlns:a16="http://schemas.microsoft.com/office/drawing/2014/main" id="{299665F0-C664-32F6-C0C2-EF37F6F13712}"/>
              </a:ext>
            </a:extLst>
          </p:cNvPr>
          <p:cNvSpPr>
            <a:spLocks noGrp="1"/>
          </p:cNvSpPr>
          <p:nvPr>
            <p:ph idx="1"/>
          </p:nvPr>
        </p:nvSpPr>
        <p:spPr/>
        <p:txBody>
          <a:bodyPr>
            <a:normAutofit fontScale="55000" lnSpcReduction="20000"/>
          </a:bodyPr>
          <a:lstStyle/>
          <a:p>
            <a:r>
              <a:rPr lang="en-US" dirty="0">
                <a:effectLst/>
              </a:rPr>
              <a:t>The </a:t>
            </a:r>
            <a:r>
              <a:rPr lang="en-US" dirty="0">
                <a:effectLst/>
                <a:highlight>
                  <a:srgbClr val="00FFFF"/>
                </a:highlight>
              </a:rPr>
              <a:t>seven sections </a:t>
            </a:r>
            <a:r>
              <a:rPr lang="en-US" dirty="0">
                <a:effectLst/>
              </a:rPr>
              <a:t>of the CPE include: </a:t>
            </a:r>
          </a:p>
          <a:p>
            <a:pPr marL="514350" indent="-514350">
              <a:buFont typeface="+mj-lt"/>
              <a:buAutoNum type="arabicPeriod"/>
            </a:pPr>
            <a:r>
              <a:rPr lang="en-US" dirty="0"/>
              <a:t>A</a:t>
            </a:r>
            <a:r>
              <a:rPr lang="en-US" dirty="0">
                <a:effectLst/>
              </a:rPr>
              <a:t>nesthesia (canine)</a:t>
            </a:r>
          </a:p>
          <a:p>
            <a:pPr marL="514350" indent="-514350">
              <a:buFont typeface="+mj-lt"/>
              <a:buAutoNum type="arabicPeriod"/>
            </a:pPr>
            <a:r>
              <a:rPr lang="en-US" dirty="0"/>
              <a:t>E</a:t>
            </a:r>
            <a:r>
              <a:rPr lang="en-US" dirty="0">
                <a:effectLst/>
              </a:rPr>
              <a:t>quine practice</a:t>
            </a:r>
          </a:p>
          <a:p>
            <a:pPr marL="514350" indent="-514350">
              <a:buFont typeface="+mj-lt"/>
              <a:buAutoNum type="arabicPeriod"/>
            </a:pPr>
            <a:r>
              <a:rPr lang="en-US" dirty="0"/>
              <a:t>F</a:t>
            </a:r>
            <a:r>
              <a:rPr lang="en-US" dirty="0">
                <a:effectLst/>
              </a:rPr>
              <a:t>ood animal practice</a:t>
            </a:r>
          </a:p>
          <a:p>
            <a:pPr marL="514350" indent="-514350">
              <a:buFont typeface="+mj-lt"/>
              <a:buAutoNum type="arabicPeriod"/>
            </a:pPr>
            <a:r>
              <a:rPr lang="en-US" dirty="0">
                <a:effectLst/>
              </a:rPr>
              <a:t> Necropsy</a:t>
            </a:r>
          </a:p>
          <a:p>
            <a:pPr marL="514350" indent="-514350">
              <a:buFont typeface="+mj-lt"/>
              <a:buAutoNum type="arabicPeriod"/>
            </a:pPr>
            <a:r>
              <a:rPr lang="en-US" dirty="0">
                <a:effectLst/>
              </a:rPr>
              <a:t>Radiographic positioning (small animal)</a:t>
            </a:r>
          </a:p>
          <a:p>
            <a:pPr marL="514350" indent="-514350">
              <a:buFont typeface="+mj-lt"/>
              <a:buAutoNum type="arabicPeriod"/>
            </a:pPr>
            <a:r>
              <a:rPr lang="en-US" dirty="0">
                <a:effectLst/>
              </a:rPr>
              <a:t>small animal medicine</a:t>
            </a:r>
          </a:p>
          <a:p>
            <a:pPr marL="514350" indent="-514350">
              <a:buFont typeface="+mj-lt"/>
              <a:buAutoNum type="arabicPeriod"/>
            </a:pPr>
            <a:r>
              <a:rPr lang="en-US" dirty="0">
                <a:effectLst/>
              </a:rPr>
              <a:t>surgery (canine ovariohysterectomy)</a:t>
            </a:r>
          </a:p>
          <a:p>
            <a:pPr marL="0" indent="0">
              <a:buNone/>
            </a:pPr>
            <a:r>
              <a:rPr lang="en-US" dirty="0">
                <a:effectLst/>
              </a:rPr>
              <a:t>The CPE </a:t>
            </a:r>
            <a:r>
              <a:rPr lang="en-US" i="1" dirty="0">
                <a:effectLst/>
              </a:rPr>
              <a:t>Manual of Administration</a:t>
            </a:r>
            <a:r>
              <a:rPr lang="en-US" dirty="0">
                <a:effectLst/>
              </a:rPr>
              <a:t> (MOA) describes specific sections and skills to be assessed and serves as the guide for administering the CPE to all candidates. All sites offering the CPE must adhere to the standards set forth in the </a:t>
            </a:r>
            <a:r>
              <a:rPr lang="en-US" i="1" dirty="0">
                <a:effectLst/>
              </a:rPr>
              <a:t>MOA</a:t>
            </a:r>
            <a:r>
              <a:rPr lang="en-US" dirty="0">
                <a:effectLst/>
              </a:rPr>
              <a:t> and two other quality assurance documents</a:t>
            </a:r>
          </a:p>
          <a:p>
            <a:pPr marL="0" indent="0">
              <a:buNone/>
            </a:pPr>
            <a:r>
              <a:rPr lang="en-US" dirty="0">
                <a:effectLst/>
              </a:rPr>
              <a:t>ECFVG candidates have access to the </a:t>
            </a:r>
            <a:r>
              <a:rPr lang="en-US" u="none" strike="noStrike" dirty="0">
                <a:solidFill>
                  <a:srgbClr val="007F88"/>
                </a:solidFill>
                <a:effectLst/>
                <a:hlinkClick r:id="rId2"/>
              </a:rPr>
              <a:t>current MOA</a:t>
            </a:r>
            <a:r>
              <a:rPr lang="en-US" dirty="0">
                <a:effectLst/>
              </a:rPr>
              <a:t> ( </a:t>
            </a:r>
            <a:r>
              <a:rPr lang="en-US" dirty="0">
                <a:effectLst/>
                <a:hlinkClick r:id="rId2"/>
              </a:rPr>
              <a:t>https://www.avma.org/sites/default/files/2022-11/CPE-MOA-2023.pdf</a:t>
            </a:r>
            <a:r>
              <a:rPr lang="en-US" dirty="0">
                <a:effectLst/>
              </a:rPr>
              <a:t> ) online. The MOA is updated on a yearly basis and it is the candidates' responsibility to ensure that they have the most up-to-date MOA. Candidates are urged to carefully read this MOA and understand the skill requirements of the CPE prior to completing their CPE application. After having done this, each candidate will be able to critically self-assess his/her competencies to determine those areas of weakness that require further training/education. If further training/education is required, the support and expertise of a veterinary mentor is strongly recommended prior to scheduling and attempting the CPE.</a:t>
            </a:r>
          </a:p>
          <a:p>
            <a:endParaRPr lang="en-US" dirty="0"/>
          </a:p>
        </p:txBody>
      </p:sp>
    </p:spTree>
    <p:extLst>
      <p:ext uri="{BB962C8B-B14F-4D97-AF65-F5344CB8AC3E}">
        <p14:creationId xmlns:p14="http://schemas.microsoft.com/office/powerpoint/2010/main" val="208217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9325-9A18-32AE-0366-D500DD41C7DC}"/>
              </a:ext>
            </a:extLst>
          </p:cNvPr>
          <p:cNvSpPr>
            <a:spLocks noGrp="1"/>
          </p:cNvSpPr>
          <p:nvPr>
            <p:ph type="title"/>
          </p:nvPr>
        </p:nvSpPr>
        <p:spPr/>
        <p:txBody>
          <a:bodyPr/>
          <a:lstStyle/>
          <a:p>
            <a:r>
              <a:rPr lang="en-US" b="1" i="0" u="none" strike="noStrike" dirty="0">
                <a:solidFill>
                  <a:srgbClr val="00305E"/>
                </a:solidFill>
                <a:effectLst/>
                <a:latin typeface="lexia"/>
              </a:rPr>
              <a:t>CPE Common Diagnoses</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B3E77DDA-E347-CA6E-D3E5-228F94123F31}"/>
              </a:ext>
            </a:extLst>
          </p:cNvPr>
          <p:cNvSpPr>
            <a:spLocks noGrp="1"/>
          </p:cNvSpPr>
          <p:nvPr>
            <p:ph idx="1"/>
          </p:nvPr>
        </p:nvSpPr>
        <p:spPr/>
        <p:txBody>
          <a:bodyPr/>
          <a:lstStyle/>
          <a:p>
            <a:pPr algn="l"/>
            <a:r>
              <a:rPr lang="en-US" b="0" i="0" u="none" strike="noStrike" dirty="0">
                <a:solidFill>
                  <a:srgbClr val="2F3538"/>
                </a:solidFill>
                <a:effectLst/>
                <a:latin typeface="benton-sans"/>
              </a:rPr>
              <a:t>The CPE is a test of “entry-level skills.” Therefore, cases/conditions selected for inclusion on the examination should be common conditions with which the new graduate of an AVMA-accredited school should be familiar. The ECFVG maintains an </a:t>
            </a:r>
            <a:r>
              <a:rPr lang="en-US" b="0" i="0" u="none" strike="noStrike" dirty="0">
                <a:solidFill>
                  <a:srgbClr val="007F88"/>
                </a:solidFill>
                <a:effectLst/>
                <a:latin typeface="benton-sans"/>
                <a:hlinkClick r:id="rId2"/>
              </a:rPr>
              <a:t>example list of common diagnoses</a:t>
            </a:r>
            <a:r>
              <a:rPr lang="en-US" dirty="0">
                <a:solidFill>
                  <a:srgbClr val="2F3538"/>
                </a:solidFill>
                <a:latin typeface="benton-sans"/>
              </a:rPr>
              <a:t> ( </a:t>
            </a:r>
            <a:r>
              <a:rPr lang="en-US" dirty="0">
                <a:solidFill>
                  <a:srgbClr val="2F3538"/>
                </a:solidFill>
                <a:latin typeface="benton-sans"/>
                <a:hlinkClick r:id="rId2"/>
              </a:rPr>
              <a:t>https://www.avma.org/sites/default/files/2021-06/cpe-common-diagnoses-6-4-2021.pdf</a:t>
            </a:r>
            <a:r>
              <a:rPr lang="en-US" dirty="0">
                <a:solidFill>
                  <a:srgbClr val="2F3538"/>
                </a:solidFill>
                <a:latin typeface="benton-sans"/>
              </a:rPr>
              <a:t> )</a:t>
            </a:r>
            <a:r>
              <a:rPr lang="en-US" b="0" i="0" u="none" strike="noStrike" dirty="0">
                <a:solidFill>
                  <a:srgbClr val="2F3538"/>
                </a:solidFill>
                <a:effectLst/>
                <a:latin typeface="benton-sans"/>
              </a:rPr>
              <a:t> however, candidates must realize that this list is not exhaustive and that there is no requirement that the CPE be limited to the diagnoses and conditions on this </a:t>
            </a:r>
            <a:r>
              <a:rPr lang="en-US" b="0" i="0" u="none" strike="noStrike" dirty="0">
                <a:solidFill>
                  <a:srgbClr val="007F88"/>
                </a:solidFill>
                <a:effectLst/>
                <a:latin typeface="benton-sans"/>
                <a:hlinkClick r:id="rId2"/>
              </a:rPr>
              <a:t>list</a:t>
            </a:r>
            <a:r>
              <a:rPr lang="en-US" b="0" i="0" u="none" strike="noStrike" dirty="0">
                <a:solidFill>
                  <a:srgbClr val="2F3538"/>
                </a:solidFill>
                <a:effectLst/>
                <a:latin typeface="benton-sans"/>
              </a:rPr>
              <a:t>.</a:t>
            </a:r>
          </a:p>
          <a:p>
            <a:endParaRPr lang="en-US" dirty="0"/>
          </a:p>
        </p:txBody>
      </p:sp>
    </p:spTree>
    <p:extLst>
      <p:ext uri="{BB962C8B-B14F-4D97-AF65-F5344CB8AC3E}">
        <p14:creationId xmlns:p14="http://schemas.microsoft.com/office/powerpoint/2010/main" val="1009217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7246-D43C-3507-7F0E-094F8659C365}"/>
              </a:ext>
            </a:extLst>
          </p:cNvPr>
          <p:cNvSpPr>
            <a:spLocks noGrp="1"/>
          </p:cNvSpPr>
          <p:nvPr>
            <p:ph type="title"/>
          </p:nvPr>
        </p:nvSpPr>
        <p:spPr/>
        <p:txBody>
          <a:bodyPr/>
          <a:lstStyle/>
          <a:p>
            <a:r>
              <a:rPr lang="en-US" b="1" i="0" u="none" strike="noStrike" dirty="0">
                <a:solidFill>
                  <a:srgbClr val="00305E"/>
                </a:solidFill>
                <a:effectLst/>
                <a:latin typeface="lexia"/>
              </a:rPr>
              <a:t>CPE Sites and Schedule</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7268DD64-9947-2B8D-FA74-610527498363}"/>
              </a:ext>
            </a:extLst>
          </p:cNvPr>
          <p:cNvSpPr>
            <a:spLocks noGrp="1"/>
          </p:cNvSpPr>
          <p:nvPr>
            <p:ph idx="1"/>
          </p:nvPr>
        </p:nvSpPr>
        <p:spPr>
          <a:xfrm>
            <a:off x="838200" y="1690688"/>
            <a:ext cx="10515600" cy="4486275"/>
          </a:xfrm>
        </p:spPr>
        <p:txBody>
          <a:bodyPr>
            <a:normAutofit fontScale="70000" lnSpcReduction="20000"/>
          </a:bodyPr>
          <a:lstStyle/>
          <a:p>
            <a:pPr algn="l"/>
            <a:r>
              <a:rPr lang="en-US" b="0" i="0" u="none" strike="noStrike" dirty="0">
                <a:solidFill>
                  <a:srgbClr val="2F3538"/>
                </a:solidFill>
                <a:effectLst/>
                <a:latin typeface="benton-sans"/>
              </a:rPr>
              <a:t>The ECFVG administers the CPE in cooperation with approved sites. </a:t>
            </a:r>
          </a:p>
          <a:p>
            <a:pPr algn="l"/>
            <a:r>
              <a:rPr lang="en-US" b="0" i="0" u="none" strike="noStrike" dirty="0">
                <a:solidFill>
                  <a:srgbClr val="2F3538"/>
                </a:solidFill>
                <a:effectLst/>
                <a:latin typeface="benton-sans"/>
              </a:rPr>
              <a:t>The following two sites will administer the CPE for the AVMA/ECFVG:</a:t>
            </a:r>
          </a:p>
          <a:p>
            <a:pPr algn="l">
              <a:buFont typeface="Arial" panose="020B0604020202020204" pitchFamily="34" charset="0"/>
              <a:buChar char="•"/>
            </a:pPr>
            <a:r>
              <a:rPr lang="en-US" b="0" i="0" u="none" strike="noStrike" dirty="0">
                <a:solidFill>
                  <a:srgbClr val="2F3538"/>
                </a:solidFill>
                <a:effectLst/>
                <a:highlight>
                  <a:srgbClr val="00FFFF"/>
                </a:highlight>
                <a:latin typeface="benton-sans"/>
              </a:rPr>
              <a:t>Mississippi State University College of Veterinary Medicine (Starkville, MS)</a:t>
            </a:r>
          </a:p>
          <a:p>
            <a:pPr algn="l">
              <a:buFont typeface="Arial" panose="020B0604020202020204" pitchFamily="34" charset="0"/>
              <a:buChar char="•"/>
            </a:pPr>
            <a:r>
              <a:rPr lang="en-US" b="0" i="0" u="none" strike="noStrike" dirty="0" err="1">
                <a:solidFill>
                  <a:srgbClr val="2F3538"/>
                </a:solidFill>
                <a:effectLst/>
                <a:highlight>
                  <a:srgbClr val="00FFFF"/>
                </a:highlight>
                <a:latin typeface="benton-sans"/>
              </a:rPr>
              <a:t>Viticus</a:t>
            </a:r>
            <a:r>
              <a:rPr lang="en-US" b="0" i="0" u="none" strike="noStrike" dirty="0">
                <a:solidFill>
                  <a:srgbClr val="2F3538"/>
                </a:solidFill>
                <a:effectLst/>
                <a:highlight>
                  <a:srgbClr val="00FFFF"/>
                </a:highlight>
                <a:latin typeface="benton-sans"/>
              </a:rPr>
              <a:t> Group ™ (formerly Western Veterinary Conference Oquendo Center, Las Vegas, NV)</a:t>
            </a:r>
          </a:p>
          <a:p>
            <a:pPr algn="l"/>
            <a:r>
              <a:rPr lang="en-US" b="0" i="0" u="none" strike="noStrike" dirty="0">
                <a:solidFill>
                  <a:srgbClr val="2F3538"/>
                </a:solidFill>
                <a:effectLst/>
                <a:latin typeface="benton-sans"/>
              </a:rPr>
              <a:t>Candidates who complete any portion of their clinical education (pre- or post-graduation) at an AVMA-accredited veterinary college cannot take the CPE administered at that college. Candidates are not permitted to take examinations at the same site which they were a resident or an intern, or an employee or former employee of that site or school/college.</a:t>
            </a:r>
          </a:p>
          <a:p>
            <a:pPr algn="l"/>
            <a:r>
              <a:rPr lang="en-US" b="0" i="0" u="none" strike="noStrike" dirty="0">
                <a:solidFill>
                  <a:srgbClr val="2F3538"/>
                </a:solidFill>
                <a:effectLst/>
                <a:latin typeface="benton-sans"/>
              </a:rPr>
              <a:t>Candidates may take the CPE at a site at which they took Continuing Education (CE) courses, provided that candidates are not tested by the same individual(s) who provided the training. Also, training must have taken place at least six months prior to examination at same site.</a:t>
            </a:r>
          </a:p>
          <a:p>
            <a:pPr algn="l"/>
            <a:r>
              <a:rPr lang="en-US" b="0" i="0" u="none" strike="noStrike" dirty="0">
                <a:solidFill>
                  <a:srgbClr val="2F3538"/>
                </a:solidFill>
                <a:effectLst/>
                <a:latin typeface="benton-sans"/>
              </a:rPr>
              <a:t>The CPE is administered multiple times each year, at one or more of the above sites. All sites administer retake sections as well, although not all sections are offered as retakes by all sites.</a:t>
            </a:r>
          </a:p>
          <a:p>
            <a:pPr algn="l"/>
            <a:r>
              <a:rPr lang="en-US" b="0" i="0" u="none" strike="noStrike" dirty="0">
                <a:solidFill>
                  <a:srgbClr val="2F3538"/>
                </a:solidFill>
                <a:effectLst/>
                <a:latin typeface="benton-sans"/>
              </a:rPr>
              <a:t>After a candidate's CPE application is processed and a testing date is assigned, the candidate will receive a confirmation letter, which will contain information (</a:t>
            </a:r>
            <a:r>
              <a:rPr lang="en-US" b="0" i="0" u="none" strike="noStrike" dirty="0" err="1">
                <a:solidFill>
                  <a:srgbClr val="2F3538"/>
                </a:solidFill>
                <a:effectLst/>
                <a:latin typeface="benton-sans"/>
              </a:rPr>
              <a:t>eg</a:t>
            </a:r>
            <a:r>
              <a:rPr lang="en-US" b="0" i="0" u="none" strike="noStrike" dirty="0">
                <a:solidFill>
                  <a:srgbClr val="2F3538"/>
                </a:solidFill>
                <a:effectLst/>
                <a:latin typeface="benton-sans"/>
              </a:rPr>
              <a:t>, test site and date(s), nearby airport/driving directions, and lodging information) to allow the candidate to make travel arrangements. Expenses related to travelling to, and staying at, the CPE site are the responsibility of the candidate. Approximately two weeks prior to the assigned CPE date(s), CPE site personnel will send the candidate more detailed information regarding his/her on-site examination schedule.</a:t>
            </a:r>
          </a:p>
          <a:p>
            <a:endParaRPr lang="en-US" dirty="0"/>
          </a:p>
        </p:txBody>
      </p:sp>
    </p:spTree>
    <p:extLst>
      <p:ext uri="{BB962C8B-B14F-4D97-AF65-F5344CB8AC3E}">
        <p14:creationId xmlns:p14="http://schemas.microsoft.com/office/powerpoint/2010/main" val="2064563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9B1AF-61F0-164E-B99A-B912F455CC6B}"/>
              </a:ext>
            </a:extLst>
          </p:cNvPr>
          <p:cNvSpPr>
            <a:spLocks noGrp="1"/>
          </p:cNvSpPr>
          <p:nvPr>
            <p:ph type="title"/>
          </p:nvPr>
        </p:nvSpPr>
        <p:spPr>
          <a:xfrm>
            <a:off x="838200" y="365126"/>
            <a:ext cx="10515600" cy="1294710"/>
          </a:xfrm>
        </p:spPr>
        <p:txBody>
          <a:bodyPr>
            <a:normAutofit fontScale="90000"/>
          </a:bodyPr>
          <a:lstStyle/>
          <a:p>
            <a:r>
              <a:rPr lang="en-US" b="1" i="0" u="none" strike="noStrike" dirty="0">
                <a:solidFill>
                  <a:srgbClr val="00305E"/>
                </a:solidFill>
                <a:effectLst/>
                <a:latin typeface="lexia"/>
              </a:rPr>
              <a:t>Fees for the Full CPE</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41FFFE66-2B60-A796-0401-9D2AA22A1DAF}"/>
              </a:ext>
            </a:extLst>
          </p:cNvPr>
          <p:cNvSpPr>
            <a:spLocks noGrp="1"/>
          </p:cNvSpPr>
          <p:nvPr>
            <p:ph idx="1"/>
          </p:nvPr>
        </p:nvSpPr>
        <p:spPr/>
        <p:txBody>
          <a:bodyPr>
            <a:normAutofit fontScale="92500" lnSpcReduction="20000"/>
          </a:bodyPr>
          <a:lstStyle/>
          <a:p>
            <a:r>
              <a:rPr lang="en-US" b="0" i="0" u="none" strike="noStrike" dirty="0">
                <a:solidFill>
                  <a:srgbClr val="2F3538"/>
                </a:solidFill>
                <a:effectLst/>
                <a:latin typeface="benton-sans"/>
              </a:rPr>
              <a:t>2020 administrations after January 1 </a:t>
            </a:r>
            <a:r>
              <a:rPr lang="en-US" b="0" i="0" u="none" strike="noStrike" dirty="0">
                <a:solidFill>
                  <a:srgbClr val="2F3538"/>
                </a:solidFill>
                <a:effectLst/>
                <a:highlight>
                  <a:srgbClr val="FFFF00"/>
                </a:highlight>
                <a:latin typeface="benton-sans"/>
              </a:rPr>
              <a:t>: $7,630 (USD)</a:t>
            </a:r>
            <a:r>
              <a:rPr lang="en-US" b="0" i="0" u="none" strike="noStrike" dirty="0">
                <a:solidFill>
                  <a:srgbClr val="2F3538"/>
                </a:solidFill>
                <a:effectLst/>
                <a:latin typeface="benton-sans"/>
              </a:rPr>
              <a:t>; ($7,430 CPE Application fee + $200 Administrative fee)</a:t>
            </a:r>
          </a:p>
          <a:p>
            <a:endParaRPr lang="en-US" b="1" i="0" u="none" strike="noStrike" dirty="0">
              <a:solidFill>
                <a:srgbClr val="00305E"/>
              </a:solidFill>
              <a:effectLst/>
              <a:latin typeface="lexia"/>
            </a:endParaRPr>
          </a:p>
          <a:p>
            <a:pPr algn="l">
              <a:buFont typeface="Arial" panose="020B0604020202020204" pitchFamily="34" charset="0"/>
              <a:buChar char="•"/>
            </a:pPr>
            <a:r>
              <a:rPr lang="en-US" b="0" i="0" u="none" strike="noStrike" dirty="0">
                <a:solidFill>
                  <a:srgbClr val="2F3538"/>
                </a:solidFill>
                <a:effectLst/>
                <a:latin typeface="benton-sans"/>
              </a:rPr>
              <a:t>A $1,725 combined CPE fee deposit ($1,000) and one-time QAP fee ($725) must be submitted when completing the application through ECFVG Online. The QAP is restricted to fund processes that ensure and enhance quality of the ECFVG certification program.</a:t>
            </a:r>
          </a:p>
          <a:p>
            <a:pPr algn="l">
              <a:buFont typeface="Arial" panose="020B0604020202020204" pitchFamily="34" charset="0"/>
              <a:buChar char="•"/>
            </a:pPr>
            <a:r>
              <a:rPr lang="en-US" b="0" i="0" u="none" strike="noStrike" dirty="0">
                <a:solidFill>
                  <a:srgbClr val="2F3538"/>
                </a:solidFill>
                <a:effectLst/>
                <a:latin typeface="benton-sans"/>
              </a:rPr>
              <a:t>The remaining CPE fee balance is due 60 days prior to examination</a:t>
            </a:r>
          </a:p>
          <a:p>
            <a:pPr algn="l"/>
            <a:r>
              <a:rPr lang="en-US" b="0" i="0" u="none" strike="noStrike" dirty="0">
                <a:solidFill>
                  <a:srgbClr val="2F3538"/>
                </a:solidFill>
                <a:effectLst/>
                <a:latin typeface="benton-sans"/>
              </a:rPr>
              <a:t>The final balance must be sent (post-marked) to the AVMA/ECFVG no later than 60 days prior to the scheduled exam. Final payment must be in the form of a cashier's check or money order made payable to the AVMA. Failure to pay this balance by the required deadline will result in forfeiture of all fees and loss of the reserved examination space.</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56828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02C46-853D-D07F-2894-9BB241CDE00C}"/>
              </a:ext>
            </a:extLst>
          </p:cNvPr>
          <p:cNvSpPr>
            <a:spLocks noGrp="1"/>
          </p:cNvSpPr>
          <p:nvPr>
            <p:ph type="title"/>
          </p:nvPr>
        </p:nvSpPr>
        <p:spPr/>
        <p:txBody>
          <a:bodyPr>
            <a:normAutofit fontScale="90000"/>
          </a:bodyPr>
          <a:lstStyle/>
          <a:p>
            <a:r>
              <a:rPr lang="en-US" b="1" i="0" u="none" strike="noStrike" dirty="0">
                <a:solidFill>
                  <a:srgbClr val="00305E"/>
                </a:solidFill>
                <a:effectLst/>
                <a:latin typeface="lexia"/>
              </a:rPr>
              <a:t>Passing Standard and Score Reporting</a:t>
            </a:r>
            <a:br>
              <a:rPr lang="en-US" b="1" i="0" u="none" strike="noStrike" dirty="0">
                <a:solidFill>
                  <a:srgbClr val="00305E"/>
                </a:solidFill>
                <a:effectLst/>
                <a:latin typeface="lexia"/>
              </a:rPr>
            </a:br>
            <a:endParaRPr lang="en-US" dirty="0"/>
          </a:p>
        </p:txBody>
      </p:sp>
      <p:sp>
        <p:nvSpPr>
          <p:cNvPr id="3" name="Content Placeholder 2">
            <a:extLst>
              <a:ext uri="{FF2B5EF4-FFF2-40B4-BE49-F238E27FC236}">
                <a16:creationId xmlns:a16="http://schemas.microsoft.com/office/drawing/2014/main" id="{FE8ADF06-7E66-13CD-5A41-82E33AC9D94C}"/>
              </a:ext>
            </a:extLst>
          </p:cNvPr>
          <p:cNvSpPr>
            <a:spLocks noGrp="1"/>
          </p:cNvSpPr>
          <p:nvPr>
            <p:ph idx="1"/>
          </p:nvPr>
        </p:nvSpPr>
        <p:spPr/>
        <p:txBody>
          <a:bodyPr>
            <a:normAutofit lnSpcReduction="10000"/>
          </a:bodyPr>
          <a:lstStyle/>
          <a:p>
            <a:pPr algn="l"/>
            <a:r>
              <a:rPr lang="en-US" b="0" i="0" u="none" strike="noStrike" dirty="0">
                <a:solidFill>
                  <a:srgbClr val="2F3538"/>
                </a:solidFill>
                <a:effectLst/>
                <a:latin typeface="benton-sans"/>
              </a:rPr>
              <a:t>The skill level to pass each section of the CPE is that expected of a minimally competent new graduate of an AVMA/Council on Education-accredited veterinary school. This passing standard corresponds with a </a:t>
            </a:r>
            <a:r>
              <a:rPr lang="en-US" b="0" i="0" u="none" strike="noStrike" dirty="0">
                <a:solidFill>
                  <a:srgbClr val="2F3538"/>
                </a:solidFill>
                <a:effectLst/>
                <a:highlight>
                  <a:srgbClr val="FFFF00"/>
                </a:highlight>
                <a:latin typeface="benton-sans"/>
              </a:rPr>
              <a:t>minimum score of 60 points (out of a total of 100) </a:t>
            </a:r>
            <a:r>
              <a:rPr lang="en-US" b="0" i="0" u="none" strike="noStrike" dirty="0">
                <a:solidFill>
                  <a:srgbClr val="2F3538"/>
                </a:solidFill>
                <a:effectLst/>
                <a:latin typeface="benton-sans"/>
              </a:rPr>
              <a:t>for all sections except anesthesia and surgery, both of which are scored as "pass" (at least minimally competent) or "fail." A score of 60 points or greater or a "pass" in each of the 7 sections of the CPE is required in order to pass the entire examination.</a:t>
            </a:r>
          </a:p>
          <a:p>
            <a:pPr algn="l"/>
            <a:r>
              <a:rPr lang="en-US" b="0" i="0" u="none" strike="noStrike" dirty="0">
                <a:solidFill>
                  <a:srgbClr val="2F3538"/>
                </a:solidFill>
                <a:effectLst/>
                <a:latin typeface="benton-sans"/>
              </a:rPr>
              <a:t>Score reports (stating pass or fail only for each section) will be reported by the ECFVG via e-mail and through ECFVG Online. Scores will be released no more than </a:t>
            </a:r>
            <a:r>
              <a:rPr lang="en-US" b="0" i="0" u="none" strike="noStrike" dirty="0">
                <a:solidFill>
                  <a:srgbClr val="2F3538"/>
                </a:solidFill>
                <a:effectLst/>
                <a:highlight>
                  <a:srgbClr val="00FFFF"/>
                </a:highlight>
                <a:latin typeface="benton-sans"/>
              </a:rPr>
              <a:t>twenty (20) business days </a:t>
            </a:r>
            <a:r>
              <a:rPr lang="en-US" b="0" i="0" u="none" strike="noStrike" dirty="0">
                <a:solidFill>
                  <a:srgbClr val="2F3538"/>
                </a:solidFill>
                <a:effectLst/>
                <a:latin typeface="benton-sans"/>
              </a:rPr>
              <a:t>following the final day of any given CPE administration. Scores </a:t>
            </a:r>
            <a:r>
              <a:rPr lang="en-US" b="1" i="0" u="none" strike="noStrike" dirty="0">
                <a:solidFill>
                  <a:srgbClr val="2F3538"/>
                </a:solidFill>
                <a:effectLst/>
                <a:latin typeface="benton-sans"/>
              </a:rPr>
              <a:t>CANNOT</a:t>
            </a:r>
            <a:r>
              <a:rPr lang="en-US" b="0" i="0" u="none" strike="noStrike" dirty="0">
                <a:solidFill>
                  <a:srgbClr val="2F3538"/>
                </a:solidFill>
                <a:effectLst/>
                <a:latin typeface="benton-sans"/>
              </a:rPr>
              <a:t> be released via fax or telephone. To ensure timeliness in delivery of score reports, it is essential that candidates update contact information immediately through ECFVG Online or by e-mailing or faxing the ECFVG office</a:t>
            </a:r>
          </a:p>
          <a:p>
            <a:endParaRPr lang="en-US" dirty="0"/>
          </a:p>
        </p:txBody>
      </p:sp>
    </p:spTree>
    <p:extLst>
      <p:ext uri="{BB962C8B-B14F-4D97-AF65-F5344CB8AC3E}">
        <p14:creationId xmlns:p14="http://schemas.microsoft.com/office/powerpoint/2010/main" val="267105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{5411F631-C132-E44F-AFCB-090BACD1DB45}tf10001061</Template>
  <TotalTime>6</TotalTime>
  <Words>1956</Words>
  <Application>Microsoft Macintosh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benton-sans</vt:lpstr>
      <vt:lpstr>lexia</vt:lpstr>
      <vt:lpstr>Tw Cen MT</vt:lpstr>
      <vt:lpstr>Tw Cen MT Condensed</vt:lpstr>
      <vt:lpstr>Wingdings 3</vt:lpstr>
      <vt:lpstr>Integral</vt:lpstr>
      <vt:lpstr> CPE</vt:lpstr>
      <vt:lpstr>PowerPoint Presentation</vt:lpstr>
      <vt:lpstr>PowerPoint Presentation</vt:lpstr>
      <vt:lpstr>PowerPoint Presentation</vt:lpstr>
      <vt:lpstr>CPE FORMAT</vt:lpstr>
      <vt:lpstr>CPE Common Diagnoses </vt:lpstr>
      <vt:lpstr>CPE Sites and Schedule </vt:lpstr>
      <vt:lpstr>Fees for the Full CPE </vt:lpstr>
      <vt:lpstr>Passing Standard and Score Reporting </vt:lpstr>
      <vt:lpstr>Extended Score Reports to Candidates </vt:lpstr>
      <vt:lpstr>CPE Retakes and Associated Fees </vt:lpstr>
      <vt:lpstr>Rescheduling a Full CPE or Retake Sections </vt:lpstr>
      <vt:lpstr>Appeals and Complaints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CPE</dc:title>
  <dc:creator>Bhupinder Gahra</dc:creator>
  <cp:lastModifiedBy>Bhupinder Gahra</cp:lastModifiedBy>
  <cp:revision>2</cp:revision>
  <dcterms:created xsi:type="dcterms:W3CDTF">2023-06-06T05:23:04Z</dcterms:created>
  <dcterms:modified xsi:type="dcterms:W3CDTF">2023-06-09T17:04:45Z</dcterms:modified>
</cp:coreProperties>
</file>